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9144000" cy="51435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57" d="100"/>
          <a:sy n="157" d="100"/>
        </p:scale>
        <p:origin x="-294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985" y="72009"/>
            <a:ext cx="7190028" cy="579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9590" y="2334590"/>
            <a:ext cx="5713095" cy="1946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jpg"/><Relationship Id="rId4" Type="http://schemas.openxmlformats.org/officeDocument/2006/relationships/image" Target="../media/image69.png"/><Relationship Id="rId9" Type="http://schemas.openxmlformats.org/officeDocument/2006/relationships/image" Target="../media/image7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84.png"/><Relationship Id="rId7" Type="http://schemas.openxmlformats.org/officeDocument/2006/relationships/image" Target="../media/image88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jp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jp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jp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jp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6480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600" y="3875087"/>
            <a:ext cx="2243201" cy="9969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765550" y="3678427"/>
            <a:ext cx="370395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85" dirty="0">
                <a:solidFill>
                  <a:srgbClr val="3333FF"/>
                </a:solidFill>
                <a:latin typeface="Times New Roman"/>
                <a:cs typeface="Times New Roman"/>
              </a:rPr>
              <a:t>Коллективный</a:t>
            </a:r>
            <a:r>
              <a:rPr sz="2800" b="1" spc="-80" dirty="0"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3333FF"/>
                </a:solidFill>
                <a:latin typeface="Times New Roman"/>
                <a:cs typeface="Times New Roman"/>
              </a:rPr>
              <a:t>договор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70959" y="4108196"/>
            <a:ext cx="2496185" cy="643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spc="-75" dirty="0" smtClean="0">
                <a:solidFill>
                  <a:srgbClr val="3333FF"/>
                </a:solidFill>
                <a:latin typeface="Times New Roman"/>
                <a:cs typeface="Times New Roman"/>
              </a:rPr>
              <a:t>202</a:t>
            </a:r>
            <a:r>
              <a:rPr lang="ru-RU" sz="2400" b="1" spc="-75" dirty="0" smtClean="0">
                <a:solidFill>
                  <a:srgbClr val="3333FF"/>
                </a:solidFill>
                <a:latin typeface="Times New Roman"/>
                <a:cs typeface="Times New Roman"/>
              </a:rPr>
              <a:t>1</a:t>
            </a:r>
            <a:r>
              <a:rPr sz="2400" b="1" spc="-75" dirty="0" smtClean="0">
                <a:solidFill>
                  <a:srgbClr val="3333FF"/>
                </a:solidFill>
                <a:latin typeface="Times New Roman"/>
                <a:cs typeface="Times New Roman"/>
              </a:rPr>
              <a:t>-</a:t>
            </a:r>
            <a:r>
              <a:rPr sz="2400" b="1" spc="-20" dirty="0" smtClean="0">
                <a:solidFill>
                  <a:srgbClr val="3333FF"/>
                </a:solidFill>
                <a:latin typeface="Times New Roman"/>
                <a:cs typeface="Times New Roman"/>
              </a:rPr>
              <a:t>2023</a:t>
            </a:r>
            <a:endParaRPr sz="24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600" spc="-80" dirty="0">
                <a:solidFill>
                  <a:srgbClr val="3333FF"/>
                </a:solidFill>
                <a:latin typeface="Times New Roman"/>
                <a:cs typeface="Times New Roman"/>
              </a:rPr>
              <a:t>(</a:t>
            </a:r>
            <a:r>
              <a:rPr sz="1200" i="1" spc="-80" dirty="0">
                <a:solidFill>
                  <a:srgbClr val="3333FF"/>
                </a:solidFill>
                <a:latin typeface="Sitka Banner"/>
                <a:cs typeface="Sitka Banner"/>
              </a:rPr>
              <a:t>Председатель</a:t>
            </a:r>
            <a:r>
              <a:rPr sz="1200" i="1" spc="70" dirty="0">
                <a:solidFill>
                  <a:srgbClr val="3333FF"/>
                </a:solidFill>
                <a:latin typeface="Sitka Banner"/>
                <a:cs typeface="Sitka Banner"/>
              </a:rPr>
              <a:t> </a:t>
            </a:r>
            <a:r>
              <a:rPr sz="1200" i="1" spc="120" dirty="0">
                <a:solidFill>
                  <a:srgbClr val="3333FF"/>
                </a:solidFill>
                <a:latin typeface="Sitka Banner"/>
                <a:cs typeface="Sitka Banner"/>
              </a:rPr>
              <a:t>ПО</a:t>
            </a:r>
            <a:r>
              <a:rPr sz="1200" i="1" spc="80" dirty="0">
                <a:solidFill>
                  <a:srgbClr val="3333FF"/>
                </a:solidFill>
                <a:latin typeface="Sitka Banner"/>
                <a:cs typeface="Sitka Banner"/>
              </a:rPr>
              <a:t> </a:t>
            </a:r>
            <a:r>
              <a:rPr sz="1200" i="1" spc="70" dirty="0">
                <a:solidFill>
                  <a:srgbClr val="3333FF"/>
                </a:solidFill>
                <a:latin typeface="Sitka Banner"/>
                <a:cs typeface="Sitka Banner"/>
              </a:rPr>
              <a:t>ТГУ</a:t>
            </a:r>
            <a:r>
              <a:rPr sz="1200" i="1" spc="95" dirty="0">
                <a:solidFill>
                  <a:srgbClr val="3333FF"/>
                </a:solidFill>
                <a:latin typeface="Sitka Banner"/>
                <a:cs typeface="Sitka Banner"/>
              </a:rPr>
              <a:t> </a:t>
            </a:r>
            <a:r>
              <a:rPr sz="1200" i="1" dirty="0">
                <a:solidFill>
                  <a:srgbClr val="3333FF"/>
                </a:solidFill>
                <a:latin typeface="Sitka Banner"/>
                <a:cs typeface="Sitka Banner"/>
              </a:rPr>
              <a:t>–</a:t>
            </a:r>
            <a:r>
              <a:rPr sz="1200" i="1" spc="80" dirty="0">
                <a:solidFill>
                  <a:srgbClr val="3333FF"/>
                </a:solidFill>
                <a:latin typeface="Sitka Banner"/>
                <a:cs typeface="Sitka Banner"/>
              </a:rPr>
              <a:t> </a:t>
            </a:r>
            <a:r>
              <a:rPr sz="1200" i="1" dirty="0">
                <a:solidFill>
                  <a:srgbClr val="3333FF"/>
                </a:solidFill>
                <a:latin typeface="Sitka Banner"/>
                <a:cs typeface="Sitka Banner"/>
              </a:rPr>
              <a:t>О.Э.</a:t>
            </a:r>
            <a:r>
              <a:rPr sz="1200" i="1" spc="70" dirty="0">
                <a:solidFill>
                  <a:srgbClr val="3333FF"/>
                </a:solidFill>
                <a:latin typeface="Sitka Banner"/>
                <a:cs typeface="Sitka Banner"/>
              </a:rPr>
              <a:t> </a:t>
            </a:r>
            <a:r>
              <a:rPr sz="1200" i="1" spc="-55" dirty="0">
                <a:solidFill>
                  <a:srgbClr val="3333FF"/>
                </a:solidFill>
                <a:latin typeface="Sitka Banner"/>
                <a:cs typeface="Sitka Banner"/>
              </a:rPr>
              <a:t>Мерзляков</a:t>
            </a:r>
            <a:r>
              <a:rPr sz="1600" spc="-55" dirty="0">
                <a:solidFill>
                  <a:srgbClr val="3333FF"/>
                </a:solidFill>
                <a:latin typeface="Times New Roman"/>
                <a:cs typeface="Times New Roman"/>
              </a:rPr>
              <a:t>)</a:t>
            </a:r>
            <a:endParaRPr sz="1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0248" y="9144"/>
            <a:ext cx="5720080" cy="2783205"/>
            <a:chOff x="460248" y="9144"/>
            <a:chExt cx="5720080" cy="27832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92499" y="947674"/>
              <a:ext cx="2687464" cy="184443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248" y="9144"/>
              <a:ext cx="3349752" cy="16764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875151" y="123888"/>
            <a:ext cx="5132705" cy="646430"/>
          </a:xfrm>
          <a:prstGeom prst="rect">
            <a:avLst/>
          </a:prstGeom>
          <a:ln w="25400">
            <a:solidFill>
              <a:srgbClr val="5B9BD4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240"/>
              </a:spcBef>
            </a:pPr>
            <a:r>
              <a:rPr sz="1800" spc="-10" dirty="0">
                <a:latin typeface="Calibri"/>
                <a:cs typeface="Calibri"/>
              </a:rPr>
              <a:t>Уточнение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списков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нуждающихся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улучшении</a:t>
            </a:r>
            <a:endParaRPr sz="18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жилищных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условий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13077" y="-95250"/>
            <a:ext cx="2296923" cy="165750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86995" marR="77470" algn="ctr">
              <a:lnSpc>
                <a:spcPts val="1970"/>
              </a:lnSpc>
              <a:spcBef>
                <a:spcPts val="325"/>
              </a:spcBef>
            </a:pPr>
            <a:r>
              <a:rPr lang="ru-RU" b="1" spc="-10" dirty="0">
                <a:latin typeface="Calibri"/>
                <a:cs typeface="Calibri"/>
              </a:rPr>
              <a:t>К</a:t>
            </a:r>
            <a:r>
              <a:rPr lang="ru-RU" sz="1800" b="1" spc="-10" dirty="0" smtClean="0">
                <a:latin typeface="Calibri"/>
                <a:cs typeface="Calibri"/>
              </a:rPr>
              <a:t>омиссия</a:t>
            </a:r>
            <a:endParaRPr lang="ru-RU" sz="1800" dirty="0" smtClean="0">
              <a:latin typeface="Calibri"/>
              <a:cs typeface="Calibri"/>
            </a:endParaRPr>
          </a:p>
          <a:p>
            <a:pPr marL="86995" marR="77470" algn="ctr">
              <a:lnSpc>
                <a:spcPts val="1970"/>
              </a:lnSpc>
              <a:spcBef>
                <a:spcPts val="325"/>
              </a:spcBef>
            </a:pPr>
            <a:r>
              <a:rPr lang="ru-RU" b="1" spc="-10" dirty="0">
                <a:latin typeface="Calibri"/>
                <a:cs typeface="Calibri"/>
              </a:rPr>
              <a:t>п</a:t>
            </a:r>
            <a:r>
              <a:rPr lang="ru-RU" sz="1800" b="1" spc="-10" dirty="0" smtClean="0">
                <a:latin typeface="Calibri"/>
                <a:cs typeface="Calibri"/>
              </a:rPr>
              <a:t>о ж</a:t>
            </a:r>
            <a:r>
              <a:rPr sz="1800" b="1" spc="-10" dirty="0" err="1" smtClean="0">
                <a:latin typeface="Calibri"/>
                <a:cs typeface="Calibri"/>
              </a:rPr>
              <a:t>илищн</a:t>
            </a:r>
            <a:r>
              <a:rPr lang="ru-RU" sz="1800" b="1" spc="-10" dirty="0" err="1" smtClean="0">
                <a:latin typeface="Calibri"/>
                <a:cs typeface="Calibri"/>
              </a:rPr>
              <a:t>ым</a:t>
            </a:r>
            <a:r>
              <a:rPr lang="ru-RU" sz="1800" b="1" spc="-10" dirty="0" smtClean="0">
                <a:latin typeface="Calibri"/>
                <a:cs typeface="Calibri"/>
              </a:rPr>
              <a:t> вопросам</a:t>
            </a:r>
            <a:r>
              <a:rPr sz="1800" b="1" spc="-10" dirty="0" smtClean="0">
                <a:latin typeface="Calibri"/>
                <a:cs typeface="Calibri"/>
              </a:rPr>
              <a:t> </a:t>
            </a:r>
            <a:r>
              <a:rPr sz="1800" spc="-20" dirty="0" err="1" smtClean="0">
                <a:latin typeface="Calibri"/>
                <a:cs typeface="Calibri"/>
              </a:rPr>
              <a:t>Председатель</a:t>
            </a:r>
            <a:r>
              <a:rPr sz="1800" spc="25" dirty="0" smtClean="0">
                <a:latin typeface="Calibri"/>
                <a:cs typeface="Calibri"/>
              </a:rPr>
              <a:t> </a:t>
            </a:r>
            <a:r>
              <a:rPr lang="ru-RU" sz="1800" spc="-50" dirty="0" smtClean="0">
                <a:latin typeface="Calibri"/>
                <a:cs typeface="Calibri"/>
              </a:rPr>
              <a:t>–</a:t>
            </a:r>
            <a:r>
              <a:rPr sz="1800" spc="-50" dirty="0" smtClean="0">
                <a:latin typeface="Calibri"/>
                <a:cs typeface="Calibri"/>
              </a:rPr>
              <a:t> </a:t>
            </a:r>
            <a:r>
              <a:rPr sz="1800" spc="-10" dirty="0" err="1" smtClean="0">
                <a:solidFill>
                  <a:srgbClr val="2812CC"/>
                </a:solidFill>
                <a:latin typeface="Calibri"/>
                <a:cs typeface="Calibri"/>
              </a:rPr>
              <a:t>Евсеева</a:t>
            </a:r>
            <a:r>
              <a:rPr lang="ru-RU" sz="1800" spc="-10" dirty="0" smtClean="0">
                <a:solidFill>
                  <a:srgbClr val="2812CC"/>
                </a:solidFill>
                <a:latin typeface="Calibri"/>
                <a:cs typeface="Calibri"/>
              </a:rPr>
              <a:t> </a:t>
            </a:r>
          </a:p>
          <a:p>
            <a:pPr marL="86995" marR="77470" algn="ctr">
              <a:lnSpc>
                <a:spcPts val="1970"/>
              </a:lnSpc>
              <a:spcBef>
                <a:spcPts val="325"/>
              </a:spcBef>
            </a:pPr>
            <a:r>
              <a:rPr sz="1800" dirty="0" err="1" smtClean="0">
                <a:solidFill>
                  <a:srgbClr val="2812CC"/>
                </a:solidFill>
                <a:latin typeface="Calibri"/>
                <a:cs typeface="Calibri"/>
              </a:rPr>
              <a:t>Любовь</a:t>
            </a:r>
            <a:r>
              <a:rPr lang="ru-RU" spc="-65" dirty="0">
                <a:solidFill>
                  <a:srgbClr val="2812CC"/>
                </a:solidFill>
                <a:latin typeface="Calibri"/>
                <a:cs typeface="Calibri"/>
              </a:rPr>
              <a:t> </a:t>
            </a:r>
            <a:r>
              <a:rPr lang="ru-RU" sz="1800" spc="-65" dirty="0" smtClean="0">
                <a:solidFill>
                  <a:srgbClr val="2812CC"/>
                </a:solidFill>
                <a:latin typeface="Calibri"/>
                <a:cs typeface="Calibri"/>
              </a:rPr>
              <a:t>Г</a:t>
            </a:r>
            <a:r>
              <a:rPr sz="1800" spc="-10" dirty="0" err="1" smtClean="0">
                <a:solidFill>
                  <a:srgbClr val="2812CC"/>
                </a:solidFill>
                <a:latin typeface="Calibri"/>
                <a:cs typeface="Calibri"/>
              </a:rPr>
              <a:t>еннадьевна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6011" y="96011"/>
            <a:ext cx="9048115" cy="3092450"/>
            <a:chOff x="96011" y="96011"/>
            <a:chExt cx="9048115" cy="309245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011" y="96011"/>
              <a:ext cx="1203960" cy="159410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497" y="123825"/>
              <a:ext cx="1109319" cy="149872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3497" y="123825"/>
              <a:ext cx="1109345" cy="1499235"/>
            </a:xfrm>
            <a:custGeom>
              <a:avLst/>
              <a:gdLst/>
              <a:ahLst/>
              <a:cxnLst/>
              <a:rect l="l" t="t" r="r" b="b"/>
              <a:pathLst>
                <a:path w="1109345" h="1499235">
                  <a:moveTo>
                    <a:pt x="0" y="749426"/>
                  </a:moveTo>
                  <a:lnTo>
                    <a:pt x="1521" y="693496"/>
                  </a:lnTo>
                  <a:lnTo>
                    <a:pt x="6014" y="638683"/>
                  </a:lnTo>
                  <a:lnTo>
                    <a:pt x="13370" y="585130"/>
                  </a:lnTo>
                  <a:lnTo>
                    <a:pt x="23484" y="532984"/>
                  </a:lnTo>
                  <a:lnTo>
                    <a:pt x="36247" y="482388"/>
                  </a:lnTo>
                  <a:lnTo>
                    <a:pt x="51552" y="433489"/>
                  </a:lnTo>
                  <a:lnTo>
                    <a:pt x="69292" y="386430"/>
                  </a:lnTo>
                  <a:lnTo>
                    <a:pt x="89360" y="341357"/>
                  </a:lnTo>
                  <a:lnTo>
                    <a:pt x="111649" y="298415"/>
                  </a:lnTo>
                  <a:lnTo>
                    <a:pt x="136050" y="257749"/>
                  </a:lnTo>
                  <a:lnTo>
                    <a:pt x="162458" y="219503"/>
                  </a:lnTo>
                  <a:lnTo>
                    <a:pt x="190764" y="183823"/>
                  </a:lnTo>
                  <a:lnTo>
                    <a:pt x="220862" y="150853"/>
                  </a:lnTo>
                  <a:lnTo>
                    <a:pt x="252644" y="120738"/>
                  </a:lnTo>
                  <a:lnTo>
                    <a:pt x="286003" y="93623"/>
                  </a:lnTo>
                  <a:lnTo>
                    <a:pt x="320831" y="69654"/>
                  </a:lnTo>
                  <a:lnTo>
                    <a:pt x="357022" y="48974"/>
                  </a:lnTo>
                  <a:lnTo>
                    <a:pt x="394468" y="31730"/>
                  </a:lnTo>
                  <a:lnTo>
                    <a:pt x="433062" y="18065"/>
                  </a:lnTo>
                  <a:lnTo>
                    <a:pt x="472697" y="8125"/>
                  </a:lnTo>
                  <a:lnTo>
                    <a:pt x="513265" y="2055"/>
                  </a:lnTo>
                  <a:lnTo>
                    <a:pt x="554659" y="0"/>
                  </a:lnTo>
                  <a:lnTo>
                    <a:pt x="596055" y="2055"/>
                  </a:lnTo>
                  <a:lnTo>
                    <a:pt x="636624" y="8125"/>
                  </a:lnTo>
                  <a:lnTo>
                    <a:pt x="676260" y="18065"/>
                  </a:lnTo>
                  <a:lnTo>
                    <a:pt x="714855" y="31730"/>
                  </a:lnTo>
                  <a:lnTo>
                    <a:pt x="752301" y="48974"/>
                  </a:lnTo>
                  <a:lnTo>
                    <a:pt x="788493" y="69654"/>
                  </a:lnTo>
                  <a:lnTo>
                    <a:pt x="823321" y="93623"/>
                  </a:lnTo>
                  <a:lnTo>
                    <a:pt x="856680" y="120738"/>
                  </a:lnTo>
                  <a:lnTo>
                    <a:pt x="888462" y="150853"/>
                  </a:lnTo>
                  <a:lnTo>
                    <a:pt x="918560" y="183823"/>
                  </a:lnTo>
                  <a:lnTo>
                    <a:pt x="946865" y="219503"/>
                  </a:lnTo>
                  <a:lnTo>
                    <a:pt x="973273" y="257749"/>
                  </a:lnTo>
                  <a:lnTo>
                    <a:pt x="997674" y="298415"/>
                  </a:lnTo>
                  <a:lnTo>
                    <a:pt x="1019962" y="341357"/>
                  </a:lnTo>
                  <a:lnTo>
                    <a:pt x="1040029" y="386430"/>
                  </a:lnTo>
                  <a:lnTo>
                    <a:pt x="1057769" y="433489"/>
                  </a:lnTo>
                  <a:lnTo>
                    <a:pt x="1073073" y="482388"/>
                  </a:lnTo>
                  <a:lnTo>
                    <a:pt x="1085836" y="532984"/>
                  </a:lnTo>
                  <a:lnTo>
                    <a:pt x="1095949" y="585130"/>
                  </a:lnTo>
                  <a:lnTo>
                    <a:pt x="1103305" y="638683"/>
                  </a:lnTo>
                  <a:lnTo>
                    <a:pt x="1107798" y="693496"/>
                  </a:lnTo>
                  <a:lnTo>
                    <a:pt x="1109319" y="749426"/>
                  </a:lnTo>
                  <a:lnTo>
                    <a:pt x="1107798" y="805340"/>
                  </a:lnTo>
                  <a:lnTo>
                    <a:pt x="1103305" y="860139"/>
                  </a:lnTo>
                  <a:lnTo>
                    <a:pt x="1095949" y="913678"/>
                  </a:lnTo>
                  <a:lnTo>
                    <a:pt x="1085836" y="965812"/>
                  </a:lnTo>
                  <a:lnTo>
                    <a:pt x="1073073" y="1016396"/>
                  </a:lnTo>
                  <a:lnTo>
                    <a:pt x="1057769" y="1065286"/>
                  </a:lnTo>
                  <a:lnTo>
                    <a:pt x="1040029" y="1112336"/>
                  </a:lnTo>
                  <a:lnTo>
                    <a:pt x="1019962" y="1157401"/>
                  </a:lnTo>
                  <a:lnTo>
                    <a:pt x="997674" y="1200337"/>
                  </a:lnTo>
                  <a:lnTo>
                    <a:pt x="973273" y="1240998"/>
                  </a:lnTo>
                  <a:lnTo>
                    <a:pt x="946865" y="1279239"/>
                  </a:lnTo>
                  <a:lnTo>
                    <a:pt x="918560" y="1314915"/>
                  </a:lnTo>
                  <a:lnTo>
                    <a:pt x="888462" y="1347882"/>
                  </a:lnTo>
                  <a:lnTo>
                    <a:pt x="856680" y="1377994"/>
                  </a:lnTo>
                  <a:lnTo>
                    <a:pt x="823321" y="1405107"/>
                  </a:lnTo>
                  <a:lnTo>
                    <a:pt x="788493" y="1429075"/>
                  </a:lnTo>
                  <a:lnTo>
                    <a:pt x="752301" y="1449753"/>
                  </a:lnTo>
                  <a:lnTo>
                    <a:pt x="714855" y="1466997"/>
                  </a:lnTo>
                  <a:lnTo>
                    <a:pt x="676260" y="1480661"/>
                  </a:lnTo>
                  <a:lnTo>
                    <a:pt x="636624" y="1490601"/>
                  </a:lnTo>
                  <a:lnTo>
                    <a:pt x="596055" y="1496671"/>
                  </a:lnTo>
                  <a:lnTo>
                    <a:pt x="554659" y="1498727"/>
                  </a:lnTo>
                  <a:lnTo>
                    <a:pt x="513265" y="1496671"/>
                  </a:lnTo>
                  <a:lnTo>
                    <a:pt x="472697" y="1490601"/>
                  </a:lnTo>
                  <a:lnTo>
                    <a:pt x="433062" y="1480661"/>
                  </a:lnTo>
                  <a:lnTo>
                    <a:pt x="394468" y="1466997"/>
                  </a:lnTo>
                  <a:lnTo>
                    <a:pt x="357022" y="1449753"/>
                  </a:lnTo>
                  <a:lnTo>
                    <a:pt x="320831" y="1429075"/>
                  </a:lnTo>
                  <a:lnTo>
                    <a:pt x="286003" y="1405107"/>
                  </a:lnTo>
                  <a:lnTo>
                    <a:pt x="252644" y="1377994"/>
                  </a:lnTo>
                  <a:lnTo>
                    <a:pt x="220862" y="1347882"/>
                  </a:lnTo>
                  <a:lnTo>
                    <a:pt x="190764" y="1314915"/>
                  </a:lnTo>
                  <a:lnTo>
                    <a:pt x="162458" y="1279239"/>
                  </a:lnTo>
                  <a:lnTo>
                    <a:pt x="136050" y="1240998"/>
                  </a:lnTo>
                  <a:lnTo>
                    <a:pt x="111649" y="1200337"/>
                  </a:lnTo>
                  <a:lnTo>
                    <a:pt x="89360" y="1157401"/>
                  </a:lnTo>
                  <a:lnTo>
                    <a:pt x="69292" y="1112336"/>
                  </a:lnTo>
                  <a:lnTo>
                    <a:pt x="51552" y="1065286"/>
                  </a:lnTo>
                  <a:lnTo>
                    <a:pt x="36247" y="1016396"/>
                  </a:lnTo>
                  <a:lnTo>
                    <a:pt x="23484" y="965812"/>
                  </a:lnTo>
                  <a:lnTo>
                    <a:pt x="13370" y="913678"/>
                  </a:lnTo>
                  <a:lnTo>
                    <a:pt x="6014" y="860139"/>
                  </a:lnTo>
                  <a:lnTo>
                    <a:pt x="1521" y="805340"/>
                  </a:lnTo>
                  <a:lnTo>
                    <a:pt x="0" y="749426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5540" y="1292351"/>
              <a:ext cx="2884931" cy="176936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29527" y="1258823"/>
              <a:ext cx="3014472" cy="192938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64275" y="1311275"/>
              <a:ext cx="2808351" cy="16922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264275" y="1311275"/>
              <a:ext cx="2808605" cy="1692275"/>
            </a:xfrm>
            <a:custGeom>
              <a:avLst/>
              <a:gdLst/>
              <a:ahLst/>
              <a:cxnLst/>
              <a:rect l="l" t="t" r="r" b="b"/>
              <a:pathLst>
                <a:path w="2808604" h="1692275">
                  <a:moveTo>
                    <a:pt x="0" y="1692275"/>
                  </a:moveTo>
                  <a:lnTo>
                    <a:pt x="2808351" y="1692275"/>
                  </a:lnTo>
                  <a:lnTo>
                    <a:pt x="2808351" y="0"/>
                  </a:lnTo>
                  <a:lnTo>
                    <a:pt x="0" y="0"/>
                  </a:lnTo>
                  <a:lnTo>
                    <a:pt x="0" y="1692275"/>
                  </a:lnTo>
                  <a:close/>
                </a:path>
              </a:pathLst>
            </a:custGeom>
            <a:ln w="9525">
              <a:solidFill>
                <a:srgbClr val="5597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587" y="3788155"/>
            <a:ext cx="9076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indent="-88900">
              <a:lnSpc>
                <a:spcPct val="100000"/>
              </a:lnSpc>
              <a:spcBef>
                <a:spcPts val="100"/>
              </a:spcBef>
              <a:buSzPct val="94444"/>
              <a:buChar char="•"/>
              <a:tabLst>
                <a:tab pos="91440" algn="l"/>
                <a:tab pos="1256030" algn="l"/>
                <a:tab pos="1567180" algn="l"/>
                <a:tab pos="3136900" algn="l"/>
                <a:tab pos="4032250" algn="l"/>
                <a:tab pos="5495290" algn="l"/>
                <a:tab pos="7179309" algn="l"/>
                <a:tab pos="7616825" algn="l"/>
                <a:tab pos="8668385" algn="l"/>
              </a:tabLst>
            </a:pPr>
            <a:r>
              <a:rPr sz="18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проверка</a:t>
            </a:r>
            <a:r>
              <a:rPr sz="1800" dirty="0">
                <a:solidFill>
                  <a:srgbClr val="FF0000"/>
                </a:solidFill>
                <a:latin typeface="Microsoft Sans Serif"/>
                <a:cs typeface="Microsoft Sans Serif"/>
              </a:rPr>
              <a:t>	</a:t>
            </a:r>
            <a:r>
              <a:rPr sz="1800" spc="-50" dirty="0">
                <a:solidFill>
                  <a:srgbClr val="FF0000"/>
                </a:solidFill>
                <a:latin typeface="Microsoft Sans Serif"/>
                <a:cs typeface="Microsoft Sans Serif"/>
              </a:rPr>
              <a:t>и</a:t>
            </a:r>
            <a:r>
              <a:rPr sz="1800" dirty="0">
                <a:solidFill>
                  <a:srgbClr val="FF0000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утверждение</a:t>
            </a:r>
            <a:r>
              <a:rPr sz="1800" dirty="0">
                <a:solidFill>
                  <a:srgbClr val="FF0000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списка</a:t>
            </a:r>
            <a:r>
              <a:rPr sz="1800" dirty="0">
                <a:solidFill>
                  <a:srgbClr val="FF0000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работников,</a:t>
            </a:r>
            <a:r>
              <a:rPr sz="1800" dirty="0">
                <a:solidFill>
                  <a:srgbClr val="FF0000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поставленных</a:t>
            </a:r>
            <a:r>
              <a:rPr sz="1800" dirty="0">
                <a:solidFill>
                  <a:srgbClr val="FF0000"/>
                </a:solidFill>
                <a:latin typeface="Microsoft Sans Serif"/>
                <a:cs typeface="Microsoft Sans Serif"/>
              </a:rPr>
              <a:t>	</a:t>
            </a:r>
            <a:r>
              <a:rPr sz="18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на</a:t>
            </a:r>
            <a:r>
              <a:rPr sz="1800" dirty="0">
                <a:solidFill>
                  <a:srgbClr val="FF0000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очередь</a:t>
            </a:r>
            <a:r>
              <a:rPr sz="1800" dirty="0">
                <a:solidFill>
                  <a:srgbClr val="FF0000"/>
                </a:solidFill>
                <a:latin typeface="Microsoft Sans Serif"/>
                <a:cs typeface="Microsoft Sans Serif"/>
              </a:rPr>
              <a:t>	</a:t>
            </a:r>
            <a:r>
              <a:rPr sz="18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для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87" y="3940718"/>
            <a:ext cx="9074785" cy="1092835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1800" dirty="0">
                <a:solidFill>
                  <a:srgbClr val="FF0000"/>
                </a:solidFill>
                <a:latin typeface="Microsoft Sans Serif"/>
                <a:cs typeface="Microsoft Sans Serif"/>
              </a:rPr>
              <a:t>получения</a:t>
            </a:r>
            <a:r>
              <a:rPr sz="1800" spc="-7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0000"/>
                </a:solidFill>
                <a:latin typeface="Microsoft Sans Serif"/>
                <a:cs typeface="Microsoft Sans Serif"/>
              </a:rPr>
              <a:t>жилой</a:t>
            </a:r>
            <a:r>
              <a:rPr sz="1800" spc="-10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площади</a:t>
            </a:r>
            <a:endParaRPr sz="1800">
              <a:latin typeface="Microsoft Sans Serif"/>
              <a:cs typeface="Microsoft Sans Serif"/>
            </a:endParaRPr>
          </a:p>
          <a:p>
            <a:pPr marL="91440" indent="-88900">
              <a:lnSpc>
                <a:spcPct val="100000"/>
              </a:lnSpc>
              <a:spcBef>
                <a:spcPts val="965"/>
              </a:spcBef>
              <a:buSzPct val="94444"/>
              <a:buChar char="•"/>
              <a:tabLst>
                <a:tab pos="91440" algn="l"/>
              </a:tabLst>
            </a:pPr>
            <a:r>
              <a:rPr sz="1800" dirty="0">
                <a:solidFill>
                  <a:srgbClr val="FF0000"/>
                </a:solidFill>
                <a:latin typeface="Microsoft Sans Serif"/>
                <a:cs typeface="Microsoft Sans Serif"/>
              </a:rPr>
              <a:t>содействие</a:t>
            </a:r>
            <a:r>
              <a:rPr sz="1800" spc="2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0000"/>
                </a:solidFill>
                <a:latin typeface="Microsoft Sans Serif"/>
                <a:cs typeface="Microsoft Sans Serif"/>
              </a:rPr>
              <a:t>улучшению</a:t>
            </a:r>
            <a:r>
              <a:rPr sz="1800" spc="2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0000"/>
                </a:solidFill>
                <a:latin typeface="Microsoft Sans Serif"/>
                <a:cs typeface="Microsoft Sans Serif"/>
              </a:rPr>
              <a:t>жилищных</a:t>
            </a:r>
            <a:r>
              <a:rPr sz="1800" spc="2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0000"/>
                </a:solidFill>
                <a:latin typeface="Microsoft Sans Serif"/>
                <a:cs typeface="Microsoft Sans Serif"/>
              </a:rPr>
              <a:t>условий</a:t>
            </a:r>
            <a:r>
              <a:rPr sz="1800" spc="229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0000"/>
                </a:solidFill>
                <a:latin typeface="Microsoft Sans Serif"/>
                <a:cs typeface="Microsoft Sans Serif"/>
              </a:rPr>
              <a:t>сотрудников</a:t>
            </a:r>
            <a:r>
              <a:rPr sz="1800" spc="2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0000"/>
                </a:solidFill>
                <a:latin typeface="Microsoft Sans Serif"/>
                <a:cs typeface="Microsoft Sans Serif"/>
              </a:rPr>
              <a:t>ТГУ</a:t>
            </a:r>
            <a:r>
              <a:rPr sz="1800" spc="2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0000"/>
                </a:solidFill>
                <a:latin typeface="Microsoft Sans Serif"/>
                <a:cs typeface="Microsoft Sans Serif"/>
              </a:rPr>
              <a:t>(информирование</a:t>
            </a:r>
            <a:r>
              <a:rPr sz="1800" spc="2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800" spc="-50" dirty="0">
                <a:solidFill>
                  <a:srgbClr val="FF0000"/>
                </a:solidFill>
                <a:latin typeface="Microsoft Sans Serif"/>
                <a:cs typeface="Microsoft Sans Serif"/>
              </a:rPr>
              <a:t>и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Microsoft Sans Serif"/>
                <a:cs typeface="Microsoft Sans Serif"/>
              </a:rPr>
              <a:t>помощь</a:t>
            </a:r>
            <a:r>
              <a:rPr sz="1800" spc="-4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0000"/>
                </a:solidFill>
                <a:latin typeface="Microsoft Sans Serif"/>
                <a:cs typeface="Microsoft Sans Serif"/>
              </a:rPr>
              <a:t>в</a:t>
            </a:r>
            <a:r>
              <a:rPr sz="18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реализации</a:t>
            </a:r>
            <a:r>
              <a:rPr sz="1800" spc="-8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0000"/>
                </a:solidFill>
                <a:latin typeface="Microsoft Sans Serif"/>
                <a:cs typeface="Microsoft Sans Serif"/>
              </a:rPr>
              <a:t>жилищных</a:t>
            </a:r>
            <a:r>
              <a:rPr sz="1800" spc="-5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программ)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56858" y="1327784"/>
            <a:ext cx="134810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5"/>
              </a:spcBef>
              <a:tabLst>
                <a:tab pos="1212850" algn="l"/>
              </a:tabLst>
            </a:pPr>
            <a:r>
              <a:rPr sz="2000" spc="-10" dirty="0">
                <a:latin typeface="Calibri"/>
                <a:cs typeface="Calibri"/>
              </a:rPr>
              <a:t>Работа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50" dirty="0">
                <a:latin typeface="Calibri"/>
                <a:cs typeface="Calibri"/>
              </a:rPr>
              <a:t>в </a:t>
            </a:r>
            <a:r>
              <a:rPr sz="2000" spc="-10" dirty="0">
                <a:latin typeface="Calibri"/>
                <a:cs typeface="Calibri"/>
              </a:rPr>
              <a:t>комиссии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64321" y="1327784"/>
            <a:ext cx="83121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latin typeface="Calibri"/>
                <a:cs typeface="Calibri"/>
              </a:rPr>
              <a:t>составе</a:t>
            </a:r>
            <a:endParaRPr sz="2000">
              <a:latin typeface="Calibri"/>
              <a:cs typeface="Calibri"/>
            </a:endParaRPr>
          </a:p>
          <a:p>
            <a:pPr marR="7620" algn="r">
              <a:lnSpc>
                <a:spcPct val="100000"/>
              </a:lnSpc>
            </a:pPr>
            <a:r>
              <a:rPr sz="2000" spc="-25" dirty="0">
                <a:latin typeface="Calibri"/>
                <a:cs typeface="Calibri"/>
              </a:rPr>
              <a:t>по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87" y="1937766"/>
            <a:ext cx="8990330" cy="1754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127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распределению</a:t>
            </a:r>
            <a:r>
              <a:rPr sz="2000" spc="19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жилого фонда</a:t>
            </a:r>
            <a:endParaRPr sz="2000" dirty="0">
              <a:latin typeface="Calibri"/>
              <a:cs typeface="Calibri"/>
            </a:endParaRPr>
          </a:p>
          <a:p>
            <a:pPr marL="6351270">
              <a:lnSpc>
                <a:spcPts val="2855"/>
              </a:lnSpc>
            </a:pPr>
            <a:r>
              <a:rPr sz="2400" b="1" dirty="0">
                <a:solidFill>
                  <a:srgbClr val="3333FF"/>
                </a:solidFill>
                <a:latin typeface="Calibri"/>
                <a:cs typeface="Calibri"/>
              </a:rPr>
              <a:t>№1</a:t>
            </a:r>
            <a:r>
              <a:rPr sz="2400" b="1" spc="-55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333FF"/>
                </a:solidFill>
                <a:latin typeface="Calibri"/>
                <a:cs typeface="Calibri"/>
              </a:rPr>
              <a:t>на</a:t>
            </a:r>
            <a:r>
              <a:rPr sz="2400" b="1" spc="-45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333FF"/>
                </a:solidFill>
                <a:latin typeface="Calibri"/>
                <a:cs typeface="Calibri"/>
              </a:rPr>
              <a:t>Никитина,</a:t>
            </a:r>
            <a:r>
              <a:rPr sz="2400" b="1" spc="-15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2400" b="1" spc="-50" dirty="0">
                <a:solidFill>
                  <a:srgbClr val="3333FF"/>
                </a:solidFill>
                <a:latin typeface="Calibri"/>
                <a:cs typeface="Calibri"/>
              </a:rPr>
              <a:t>4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65"/>
              </a:spcBef>
            </a:pPr>
            <a:endParaRPr sz="2400" dirty="0">
              <a:latin typeface="Calibri"/>
              <a:cs typeface="Calibri"/>
            </a:endParaRPr>
          </a:p>
          <a:p>
            <a:pPr marL="91440" indent="-88900">
              <a:lnSpc>
                <a:spcPct val="100000"/>
              </a:lnSpc>
              <a:buSzPct val="94444"/>
              <a:buChar char="•"/>
              <a:tabLst>
                <a:tab pos="91440" algn="l"/>
              </a:tabLst>
            </a:pPr>
            <a:r>
              <a:rPr sz="18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организация</a:t>
            </a:r>
            <a:r>
              <a:rPr sz="1800" spc="-5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заседаний</a:t>
            </a:r>
            <a:r>
              <a:rPr sz="18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административно-</a:t>
            </a:r>
            <a:r>
              <a:rPr sz="18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жилищной</a:t>
            </a:r>
            <a:r>
              <a:rPr sz="1800" spc="-6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комиссии</a:t>
            </a:r>
            <a:r>
              <a:rPr sz="1800" spc="-6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ТГУ</a:t>
            </a:r>
            <a:endParaRPr sz="1800" dirty="0">
              <a:latin typeface="Microsoft Sans Serif"/>
              <a:cs typeface="Microsoft Sans Serif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29961" y="1799950"/>
            <a:ext cx="3511550" cy="1678305"/>
            <a:chOff x="0" y="1671701"/>
            <a:chExt cx="3511550" cy="1678305"/>
          </a:xfrm>
        </p:grpSpPr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1873250"/>
              <a:ext cx="2001901" cy="147637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76375" y="1671701"/>
              <a:ext cx="2035175" cy="15223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04403" y="4815332"/>
            <a:ext cx="1320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888888"/>
                </a:solidFill>
                <a:latin typeface="Times New Roman"/>
                <a:cs typeface="Times New Roman"/>
              </a:rPr>
              <a:t>11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314" y="4794605"/>
            <a:ext cx="22510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latin typeface="Times New Roman"/>
                <a:cs typeface="Times New Roman"/>
              </a:rPr>
              <a:t>внеплановых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проверок.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206147" y="-1523"/>
            <a:ext cx="131445" cy="5062855"/>
            <a:chOff x="4206147" y="-1523"/>
            <a:chExt cx="131445" cy="506285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06147" y="9143"/>
              <a:ext cx="131248" cy="501548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259325" y="17526"/>
              <a:ext cx="25400" cy="5024755"/>
            </a:xfrm>
            <a:custGeom>
              <a:avLst/>
              <a:gdLst/>
              <a:ahLst/>
              <a:cxnLst/>
              <a:rect l="l" t="t" r="r" b="b"/>
              <a:pathLst>
                <a:path w="25400" h="5024755">
                  <a:moveTo>
                    <a:pt x="0" y="0"/>
                  </a:moveTo>
                  <a:lnTo>
                    <a:pt x="25400" y="5024374"/>
                  </a:lnTo>
                </a:path>
              </a:pathLst>
            </a:custGeom>
            <a:ln w="38100">
              <a:solidFill>
                <a:srgbClr val="0066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5843" y="0"/>
            <a:ext cx="3782567" cy="202692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22857" y="35814"/>
            <a:ext cx="1640839" cy="113220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ct val="90900"/>
              </a:lnSpc>
              <a:spcBef>
                <a:spcPts val="295"/>
              </a:spcBef>
            </a:pPr>
            <a:r>
              <a:rPr spc="-10" dirty="0">
                <a:solidFill>
                  <a:srgbClr val="000000"/>
                </a:solidFill>
              </a:rPr>
              <a:t>Комиссия общественного контроля </a:t>
            </a:r>
            <a:r>
              <a:rPr dirty="0">
                <a:solidFill>
                  <a:srgbClr val="000000"/>
                </a:solidFill>
              </a:rPr>
              <a:t>Председатель</a:t>
            </a:r>
            <a:r>
              <a:rPr spc="-35" dirty="0">
                <a:solidFill>
                  <a:srgbClr val="000000"/>
                </a:solidFill>
              </a:rPr>
              <a:t> </a:t>
            </a:r>
            <a:r>
              <a:rPr sz="2400" b="0" spc="-50" dirty="0">
                <a:solidFill>
                  <a:srgbClr val="000000"/>
                </a:solidFill>
                <a:latin typeface="Calibri"/>
                <a:cs typeface="Calibri"/>
              </a:rPr>
              <a:t>–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64" y="1190396"/>
            <a:ext cx="4156075" cy="362077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524635">
              <a:lnSpc>
                <a:spcPct val="100000"/>
              </a:lnSpc>
              <a:spcBef>
                <a:spcPts val="630"/>
              </a:spcBef>
            </a:pPr>
            <a:r>
              <a:rPr sz="1600" b="1" spc="-10" dirty="0">
                <a:solidFill>
                  <a:srgbClr val="0303EC"/>
                </a:solidFill>
                <a:latin typeface="Calibri"/>
                <a:cs typeface="Calibri"/>
              </a:rPr>
              <a:t>Жилина</a:t>
            </a:r>
            <a:endParaRPr sz="1600">
              <a:latin typeface="Calibri"/>
              <a:cs typeface="Calibri"/>
            </a:endParaRPr>
          </a:p>
          <a:p>
            <a:pPr marL="1524635">
              <a:lnSpc>
                <a:spcPct val="100000"/>
              </a:lnSpc>
              <a:spcBef>
                <a:spcPts val="530"/>
              </a:spcBef>
            </a:pPr>
            <a:r>
              <a:rPr sz="1600" b="1" dirty="0">
                <a:solidFill>
                  <a:srgbClr val="0000FF"/>
                </a:solidFill>
                <a:latin typeface="Calibri"/>
                <a:cs typeface="Calibri"/>
              </a:rPr>
              <a:t>Елена</a:t>
            </a:r>
            <a:r>
              <a:rPr sz="1600" b="1" spc="-2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00FF"/>
                </a:solidFill>
                <a:latin typeface="Calibri"/>
                <a:cs typeface="Calibri"/>
              </a:rPr>
              <a:t>Николаевна</a:t>
            </a:r>
            <a:endParaRPr sz="160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340"/>
              </a:spcBef>
              <a:buFont typeface="Symbol"/>
              <a:buChar char=""/>
              <a:tabLst>
                <a:tab pos="194945" algn="l"/>
              </a:tabLst>
            </a:pPr>
            <a:r>
              <a:rPr sz="1400" spc="-110" dirty="0">
                <a:solidFill>
                  <a:srgbClr val="FF0000"/>
                </a:solidFill>
                <a:latin typeface="Bahnschrift"/>
                <a:cs typeface="Bahnschrift"/>
              </a:rPr>
              <a:t>Контроль</a:t>
            </a:r>
            <a:r>
              <a:rPr sz="1400" spc="20" dirty="0">
                <a:solidFill>
                  <a:srgbClr val="FF0000"/>
                </a:solidFill>
                <a:latin typeface="Bahnschrift"/>
                <a:cs typeface="Bahnschrift"/>
              </a:rPr>
              <a:t> </a:t>
            </a:r>
            <a:r>
              <a:rPr sz="1400" spc="-105" dirty="0">
                <a:solidFill>
                  <a:srgbClr val="FF0000"/>
                </a:solidFill>
                <a:latin typeface="Bahnschrift"/>
                <a:cs typeface="Bahnschrift"/>
              </a:rPr>
              <a:t>организации</a:t>
            </a:r>
            <a:r>
              <a:rPr sz="1400" spc="-5" dirty="0">
                <a:solidFill>
                  <a:srgbClr val="FF0000"/>
                </a:solidFill>
                <a:latin typeface="Bahnschrift"/>
                <a:cs typeface="Bahnschrift"/>
              </a:rPr>
              <a:t> </a:t>
            </a:r>
            <a:r>
              <a:rPr sz="1400" spc="-114" dirty="0">
                <a:solidFill>
                  <a:srgbClr val="FF0000"/>
                </a:solidFill>
                <a:latin typeface="Bahnschrift"/>
                <a:cs typeface="Bahnschrift"/>
              </a:rPr>
              <a:t>питания</a:t>
            </a:r>
            <a:r>
              <a:rPr sz="1400" spc="25" dirty="0">
                <a:solidFill>
                  <a:srgbClr val="FF0000"/>
                </a:solidFill>
                <a:latin typeface="Bahnschrift"/>
                <a:cs typeface="Bahnschrift"/>
              </a:rPr>
              <a:t> </a:t>
            </a:r>
            <a:r>
              <a:rPr sz="1400" dirty="0">
                <a:solidFill>
                  <a:srgbClr val="FF0000"/>
                </a:solidFill>
                <a:latin typeface="Bahnschrift"/>
                <a:cs typeface="Bahnschrift"/>
              </a:rPr>
              <a:t>в</a:t>
            </a:r>
            <a:r>
              <a:rPr sz="1400" spc="10" dirty="0">
                <a:solidFill>
                  <a:srgbClr val="FF0000"/>
                </a:solidFill>
                <a:latin typeface="Bahnschrift"/>
                <a:cs typeface="Bahnschrift"/>
              </a:rPr>
              <a:t> </a:t>
            </a:r>
            <a:r>
              <a:rPr sz="1400" spc="-25" dirty="0">
                <a:solidFill>
                  <a:srgbClr val="FF0000"/>
                </a:solidFill>
                <a:latin typeface="Bahnschrift"/>
                <a:cs typeface="Bahnschrift"/>
              </a:rPr>
              <a:t>ТГУ</a:t>
            </a:r>
            <a:endParaRPr sz="1400">
              <a:latin typeface="Bahnschrift"/>
              <a:cs typeface="Bahnschrift"/>
            </a:endParaRPr>
          </a:p>
          <a:p>
            <a:pPr marL="194945" indent="-182245">
              <a:lnSpc>
                <a:spcPct val="100000"/>
              </a:lnSpc>
              <a:spcBef>
                <a:spcPts val="254"/>
              </a:spcBef>
              <a:buFont typeface="Symbol"/>
              <a:buChar char=""/>
              <a:tabLst>
                <a:tab pos="194945" algn="l"/>
              </a:tabLst>
            </a:pPr>
            <a:r>
              <a:rPr sz="1400" spc="-120" dirty="0">
                <a:solidFill>
                  <a:srgbClr val="FF0000"/>
                </a:solidFill>
                <a:latin typeface="Bahnschrift"/>
                <a:cs typeface="Bahnschrift"/>
              </a:rPr>
              <a:t>Мониторинг</a:t>
            </a:r>
            <a:r>
              <a:rPr sz="1400" spc="80" dirty="0">
                <a:solidFill>
                  <a:srgbClr val="FF0000"/>
                </a:solidFill>
                <a:latin typeface="Bahnschrift"/>
                <a:cs typeface="Bahnschrift"/>
              </a:rPr>
              <a:t> </a:t>
            </a:r>
            <a:r>
              <a:rPr sz="1400" spc="-105" dirty="0">
                <a:solidFill>
                  <a:srgbClr val="FF0000"/>
                </a:solidFill>
                <a:latin typeface="Bahnschrift"/>
                <a:cs typeface="Bahnschrift"/>
              </a:rPr>
              <a:t>содержания</a:t>
            </a:r>
            <a:r>
              <a:rPr sz="1400" spc="35" dirty="0">
                <a:solidFill>
                  <a:srgbClr val="FF0000"/>
                </a:solidFill>
                <a:latin typeface="Bahnschrift"/>
                <a:cs typeface="Bahnschrift"/>
              </a:rPr>
              <a:t> </a:t>
            </a:r>
            <a:r>
              <a:rPr sz="1400" spc="-90" dirty="0">
                <a:solidFill>
                  <a:srgbClr val="FF0000"/>
                </a:solidFill>
                <a:latin typeface="Bahnschrift"/>
                <a:cs typeface="Bahnschrift"/>
              </a:rPr>
              <a:t>мест</a:t>
            </a:r>
            <a:r>
              <a:rPr sz="1400" spc="-30" dirty="0">
                <a:solidFill>
                  <a:srgbClr val="FF0000"/>
                </a:solidFill>
                <a:latin typeface="Bahnschrift"/>
                <a:cs typeface="Bahnschrift"/>
              </a:rPr>
              <a:t> </a:t>
            </a:r>
            <a:r>
              <a:rPr sz="1400" spc="-120" dirty="0">
                <a:solidFill>
                  <a:srgbClr val="FF0000"/>
                </a:solidFill>
                <a:latin typeface="Bahnschrift"/>
                <a:cs typeface="Bahnschrift"/>
              </a:rPr>
              <a:t>общего</a:t>
            </a:r>
            <a:r>
              <a:rPr sz="1400" spc="20" dirty="0">
                <a:solidFill>
                  <a:srgbClr val="FF0000"/>
                </a:solidFill>
                <a:latin typeface="Bahnschrift"/>
                <a:cs typeface="Bahnschrift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Bahnschrift"/>
                <a:cs typeface="Bahnschrift"/>
              </a:rPr>
              <a:t>пользования</a:t>
            </a:r>
            <a:endParaRPr sz="1400">
              <a:latin typeface="Bahnschrift"/>
              <a:cs typeface="Bahnschrift"/>
            </a:endParaRPr>
          </a:p>
          <a:p>
            <a:pPr marL="194945" indent="-182245">
              <a:lnSpc>
                <a:spcPct val="100000"/>
              </a:lnSpc>
              <a:spcBef>
                <a:spcPts val="250"/>
              </a:spcBef>
              <a:buFont typeface="Symbol"/>
              <a:buChar char=""/>
              <a:tabLst>
                <a:tab pos="194945" algn="l"/>
              </a:tabLst>
            </a:pPr>
            <a:r>
              <a:rPr sz="1400" spc="-105" dirty="0">
                <a:solidFill>
                  <a:srgbClr val="FF0000"/>
                </a:solidFill>
                <a:latin typeface="Bahnschrift"/>
                <a:cs typeface="Bahnschrift"/>
              </a:rPr>
              <a:t>Контроль</a:t>
            </a:r>
            <a:r>
              <a:rPr sz="1400" spc="80" dirty="0">
                <a:solidFill>
                  <a:srgbClr val="FF0000"/>
                </a:solidFill>
                <a:latin typeface="Bahnschrift"/>
                <a:cs typeface="Bahnschrift"/>
              </a:rPr>
              <a:t> </a:t>
            </a:r>
            <a:r>
              <a:rPr sz="1400" spc="-100" dirty="0">
                <a:solidFill>
                  <a:srgbClr val="FF0000"/>
                </a:solidFill>
                <a:latin typeface="Bahnschrift"/>
                <a:cs typeface="Bahnschrift"/>
              </a:rPr>
              <a:t>организации</a:t>
            </a:r>
            <a:r>
              <a:rPr sz="1400" spc="50" dirty="0">
                <a:solidFill>
                  <a:srgbClr val="FF0000"/>
                </a:solidFill>
                <a:latin typeface="Bahnschrift"/>
                <a:cs typeface="Bahnschrift"/>
              </a:rPr>
              <a:t> </a:t>
            </a:r>
            <a:r>
              <a:rPr sz="1400" spc="-100" dirty="0">
                <a:solidFill>
                  <a:srgbClr val="FF0000"/>
                </a:solidFill>
                <a:latin typeface="Bahnschrift"/>
                <a:cs typeface="Bahnschrift"/>
              </a:rPr>
              <a:t>летнего</a:t>
            </a:r>
            <a:r>
              <a:rPr sz="1400" spc="55" dirty="0">
                <a:solidFill>
                  <a:srgbClr val="FF0000"/>
                </a:solidFill>
                <a:latin typeface="Bahnschrift"/>
                <a:cs typeface="Bahnschrift"/>
              </a:rPr>
              <a:t> </a:t>
            </a:r>
            <a:r>
              <a:rPr sz="1400" spc="-90" dirty="0">
                <a:solidFill>
                  <a:srgbClr val="FF0000"/>
                </a:solidFill>
                <a:latin typeface="Bahnschrift"/>
                <a:cs typeface="Bahnschrift"/>
              </a:rPr>
              <a:t>отдыха</a:t>
            </a:r>
            <a:r>
              <a:rPr sz="1400" spc="85" dirty="0">
                <a:solidFill>
                  <a:srgbClr val="FF0000"/>
                </a:solidFill>
                <a:latin typeface="Bahnschrift"/>
                <a:cs typeface="Bahnschrift"/>
              </a:rPr>
              <a:t> </a:t>
            </a:r>
            <a:r>
              <a:rPr sz="1400" spc="-105" dirty="0">
                <a:solidFill>
                  <a:srgbClr val="FF0000"/>
                </a:solidFill>
                <a:latin typeface="Bahnschrift"/>
                <a:cs typeface="Bahnschrift"/>
              </a:rPr>
              <a:t>работников</a:t>
            </a:r>
            <a:r>
              <a:rPr sz="1400" spc="60" dirty="0">
                <a:solidFill>
                  <a:srgbClr val="FF0000"/>
                </a:solidFill>
                <a:latin typeface="Bahnschrift"/>
                <a:cs typeface="Bahnschrift"/>
              </a:rPr>
              <a:t> </a:t>
            </a:r>
            <a:r>
              <a:rPr sz="1400" spc="-50" dirty="0">
                <a:solidFill>
                  <a:srgbClr val="FF0000"/>
                </a:solidFill>
                <a:latin typeface="Bahnschrift"/>
                <a:cs typeface="Bahnschrift"/>
              </a:rPr>
              <a:t>и</a:t>
            </a:r>
            <a:endParaRPr sz="1400">
              <a:latin typeface="Bahnschrift"/>
              <a:cs typeface="Bahnschrift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400" spc="-105" dirty="0">
                <a:solidFill>
                  <a:srgbClr val="FF0000"/>
                </a:solidFill>
                <a:latin typeface="Bahnschrift"/>
                <a:cs typeface="Bahnschrift"/>
              </a:rPr>
              <a:t>членов</a:t>
            </a:r>
            <a:r>
              <a:rPr sz="1400" spc="-25" dirty="0">
                <a:solidFill>
                  <a:srgbClr val="FF0000"/>
                </a:solidFill>
                <a:latin typeface="Bahnschrift"/>
                <a:cs typeface="Bahnschrift"/>
              </a:rPr>
              <a:t> </a:t>
            </a:r>
            <a:r>
              <a:rPr sz="1400" spc="-65" dirty="0">
                <a:solidFill>
                  <a:srgbClr val="FF0000"/>
                </a:solidFill>
                <a:latin typeface="Bahnschrift"/>
                <a:cs typeface="Bahnschrift"/>
              </a:rPr>
              <a:t>их</a:t>
            </a:r>
            <a:r>
              <a:rPr sz="1400" spc="25" dirty="0">
                <a:solidFill>
                  <a:srgbClr val="FF0000"/>
                </a:solidFill>
                <a:latin typeface="Bahnschrift"/>
                <a:cs typeface="Bahnschrift"/>
              </a:rPr>
              <a:t> </a:t>
            </a:r>
            <a:r>
              <a:rPr sz="1400" spc="-20" dirty="0">
                <a:solidFill>
                  <a:srgbClr val="FF0000"/>
                </a:solidFill>
                <a:latin typeface="Bahnschrift"/>
                <a:cs typeface="Bahnschrift"/>
              </a:rPr>
              <a:t>семей</a:t>
            </a:r>
            <a:endParaRPr sz="1400">
              <a:latin typeface="Bahnschrift"/>
              <a:cs typeface="Bahnschrift"/>
            </a:endParaRPr>
          </a:p>
          <a:p>
            <a:pPr marL="12700" marR="73025" indent="182245">
              <a:lnSpc>
                <a:spcPct val="114999"/>
              </a:lnSpc>
              <a:buFont typeface="Symbol"/>
              <a:buChar char=""/>
              <a:tabLst>
                <a:tab pos="194945" algn="l"/>
                <a:tab pos="1016635" algn="l"/>
                <a:tab pos="1815464" algn="l"/>
                <a:tab pos="2995295" algn="l"/>
                <a:tab pos="3972560" algn="l"/>
              </a:tabLst>
            </a:pPr>
            <a:r>
              <a:rPr sz="1400" spc="-10" dirty="0">
                <a:solidFill>
                  <a:srgbClr val="FF0000"/>
                </a:solidFill>
                <a:latin typeface="Bahnschrift"/>
                <a:cs typeface="Bahnschrift"/>
              </a:rPr>
              <a:t>Контроль</a:t>
            </a:r>
            <a:r>
              <a:rPr sz="1400" dirty="0">
                <a:solidFill>
                  <a:srgbClr val="FF0000"/>
                </a:solidFill>
                <a:latin typeface="Bahnschrift"/>
                <a:cs typeface="Bahnschrift"/>
              </a:rPr>
              <a:t>	</a:t>
            </a:r>
            <a:r>
              <a:rPr sz="1400" spc="-10" dirty="0">
                <a:solidFill>
                  <a:srgbClr val="FF0000"/>
                </a:solidFill>
                <a:latin typeface="Bahnschrift"/>
                <a:cs typeface="Bahnschrift"/>
              </a:rPr>
              <a:t>качества</a:t>
            </a:r>
            <a:r>
              <a:rPr sz="1400" dirty="0">
                <a:solidFill>
                  <a:srgbClr val="FF0000"/>
                </a:solidFill>
                <a:latin typeface="Bahnschrift"/>
                <a:cs typeface="Bahnschrift"/>
              </a:rPr>
              <a:t>	</a:t>
            </a:r>
            <a:r>
              <a:rPr sz="1400" spc="-20" dirty="0">
                <a:solidFill>
                  <a:srgbClr val="FF0000"/>
                </a:solidFill>
                <a:latin typeface="Bahnschrift"/>
                <a:cs typeface="Bahnschrift"/>
              </a:rPr>
              <a:t>обслуживания</a:t>
            </a:r>
            <a:r>
              <a:rPr sz="1400" dirty="0">
                <a:solidFill>
                  <a:srgbClr val="FF0000"/>
                </a:solidFill>
                <a:latin typeface="Bahnschrift"/>
                <a:cs typeface="Bahnschrift"/>
              </a:rPr>
              <a:t>	</a:t>
            </a:r>
            <a:r>
              <a:rPr sz="1400" spc="-10" dirty="0">
                <a:solidFill>
                  <a:srgbClr val="FF0000"/>
                </a:solidFill>
                <a:latin typeface="Bahnschrift"/>
                <a:cs typeface="Bahnschrift"/>
              </a:rPr>
              <a:t>работников</a:t>
            </a:r>
            <a:r>
              <a:rPr sz="1400" dirty="0">
                <a:solidFill>
                  <a:srgbClr val="FF0000"/>
                </a:solidFill>
                <a:latin typeface="Bahnschrift"/>
                <a:cs typeface="Bahnschrift"/>
              </a:rPr>
              <a:t>	</a:t>
            </a:r>
            <a:r>
              <a:rPr sz="1400" spc="-50" dirty="0">
                <a:solidFill>
                  <a:srgbClr val="FF0000"/>
                </a:solidFill>
                <a:latin typeface="Bahnschrift"/>
                <a:cs typeface="Bahnschrift"/>
              </a:rPr>
              <a:t>и</a:t>
            </a:r>
            <a:r>
              <a:rPr sz="1400" spc="500" dirty="0">
                <a:solidFill>
                  <a:srgbClr val="FF0000"/>
                </a:solidFill>
                <a:latin typeface="Bahnschrift"/>
                <a:cs typeface="Bahnschrift"/>
              </a:rPr>
              <a:t> </a:t>
            </a:r>
            <a:r>
              <a:rPr sz="1400" spc="-114" dirty="0">
                <a:solidFill>
                  <a:srgbClr val="FF0000"/>
                </a:solidFill>
                <a:latin typeface="Bahnschrift"/>
                <a:cs typeface="Bahnschrift"/>
              </a:rPr>
              <a:t>преподавателей</a:t>
            </a:r>
            <a:r>
              <a:rPr sz="1400" spc="55" dirty="0">
                <a:solidFill>
                  <a:srgbClr val="FF0000"/>
                </a:solidFill>
                <a:latin typeface="Bahnschrift"/>
                <a:cs typeface="Bahnschrift"/>
              </a:rPr>
              <a:t> </a:t>
            </a:r>
            <a:r>
              <a:rPr sz="1400" spc="-100" dirty="0">
                <a:solidFill>
                  <a:srgbClr val="FF0000"/>
                </a:solidFill>
                <a:latin typeface="Bahnschrift"/>
                <a:cs typeface="Bahnschrift"/>
              </a:rPr>
              <a:t>службами</a:t>
            </a:r>
            <a:r>
              <a:rPr sz="1400" spc="15" dirty="0">
                <a:solidFill>
                  <a:srgbClr val="FF0000"/>
                </a:solidFill>
                <a:latin typeface="Bahnschrift"/>
                <a:cs typeface="Bahnschrift"/>
              </a:rPr>
              <a:t> </a:t>
            </a:r>
            <a:r>
              <a:rPr sz="1400" spc="-25" dirty="0">
                <a:solidFill>
                  <a:srgbClr val="FF0000"/>
                </a:solidFill>
                <a:latin typeface="Bahnschrift"/>
                <a:cs typeface="Bahnschrift"/>
              </a:rPr>
              <a:t>ТГУ</a:t>
            </a:r>
            <a:endParaRPr sz="1400">
              <a:latin typeface="Bahnschrift"/>
              <a:cs typeface="Bahnschrift"/>
            </a:endParaRPr>
          </a:p>
          <a:p>
            <a:pPr marL="194945" indent="-182245">
              <a:lnSpc>
                <a:spcPct val="100000"/>
              </a:lnSpc>
              <a:spcBef>
                <a:spcPts val="250"/>
              </a:spcBef>
              <a:buFont typeface="Symbol"/>
              <a:buChar char=""/>
              <a:tabLst>
                <a:tab pos="194945" algn="l"/>
                <a:tab pos="2419350" algn="l"/>
              </a:tabLst>
            </a:pPr>
            <a:r>
              <a:rPr sz="1400" spc="-80" dirty="0">
                <a:solidFill>
                  <a:srgbClr val="FF0000"/>
                </a:solidFill>
                <a:latin typeface="Bahnschrift"/>
                <a:cs typeface="Bahnschrift"/>
              </a:rPr>
              <a:t>Контроль</a:t>
            </a:r>
            <a:r>
              <a:rPr sz="1400" spc="375" dirty="0">
                <a:solidFill>
                  <a:srgbClr val="FF0000"/>
                </a:solidFill>
                <a:latin typeface="Bahnschrift"/>
                <a:cs typeface="Bahnschrift"/>
              </a:rPr>
              <a:t> </a:t>
            </a:r>
            <a:r>
              <a:rPr sz="1400" spc="-65" dirty="0">
                <a:solidFill>
                  <a:srgbClr val="FF0000"/>
                </a:solidFill>
                <a:latin typeface="Bahnschrift"/>
                <a:cs typeface="Bahnschrift"/>
              </a:rPr>
              <a:t>качества</a:t>
            </a:r>
            <a:r>
              <a:rPr sz="1400" spc="370" dirty="0">
                <a:solidFill>
                  <a:srgbClr val="FF0000"/>
                </a:solidFill>
                <a:latin typeface="Bahnschrift"/>
                <a:cs typeface="Bahnschrift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Bahnschrift"/>
                <a:cs typeface="Bahnschrift"/>
              </a:rPr>
              <a:t>услуг,</a:t>
            </a:r>
            <a:r>
              <a:rPr sz="1400" dirty="0">
                <a:solidFill>
                  <a:srgbClr val="FF0000"/>
                </a:solidFill>
                <a:latin typeface="Bahnschrift"/>
                <a:cs typeface="Bahnschrift"/>
              </a:rPr>
              <a:t>	</a:t>
            </a:r>
            <a:r>
              <a:rPr sz="1400" spc="-95" dirty="0">
                <a:solidFill>
                  <a:srgbClr val="FF0000"/>
                </a:solidFill>
                <a:latin typeface="Bahnschrift"/>
                <a:cs typeface="Bahnschrift"/>
              </a:rPr>
              <a:t>предоставляемых</a:t>
            </a:r>
            <a:r>
              <a:rPr sz="1400" spc="409" dirty="0">
                <a:solidFill>
                  <a:srgbClr val="FF0000"/>
                </a:solidFill>
                <a:latin typeface="Bahnschrift"/>
                <a:cs typeface="Bahnschrift"/>
              </a:rPr>
              <a:t> </a:t>
            </a:r>
            <a:r>
              <a:rPr sz="1400" spc="-25" dirty="0">
                <a:solidFill>
                  <a:srgbClr val="FF0000"/>
                </a:solidFill>
                <a:latin typeface="Bahnschrift"/>
                <a:cs typeface="Bahnschrift"/>
              </a:rPr>
              <a:t>ТГУ</a:t>
            </a:r>
            <a:endParaRPr sz="1400">
              <a:latin typeface="Bahnschrift"/>
              <a:cs typeface="Bahnschrift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400" spc="-114" dirty="0">
                <a:solidFill>
                  <a:srgbClr val="FF0000"/>
                </a:solidFill>
                <a:latin typeface="Bahnschrift"/>
                <a:cs typeface="Bahnschrift"/>
              </a:rPr>
              <a:t>клининговыми</a:t>
            </a:r>
            <a:r>
              <a:rPr sz="1400" spc="35" dirty="0">
                <a:solidFill>
                  <a:srgbClr val="FF0000"/>
                </a:solidFill>
                <a:latin typeface="Bahnschrift"/>
                <a:cs typeface="Bahnschrift"/>
              </a:rPr>
              <a:t> </a:t>
            </a:r>
            <a:r>
              <a:rPr sz="1400" spc="-25" dirty="0">
                <a:solidFill>
                  <a:srgbClr val="FF0000"/>
                </a:solidFill>
                <a:latin typeface="Bahnschrift"/>
                <a:cs typeface="Bahnschrift"/>
              </a:rPr>
              <a:t>компаниями</a:t>
            </a:r>
            <a:endParaRPr sz="1400">
              <a:latin typeface="Bahnschrift"/>
              <a:cs typeface="Bahnschrift"/>
            </a:endParaRPr>
          </a:p>
          <a:p>
            <a:pPr marL="27940" marR="5080" algn="just">
              <a:lnSpc>
                <a:spcPct val="98600"/>
              </a:lnSpc>
              <a:spcBef>
                <a:spcPts val="280"/>
              </a:spcBef>
            </a:pPr>
            <a:r>
              <a:rPr sz="1800" dirty="0">
                <a:latin typeface="Times New Roman"/>
                <a:cs typeface="Times New Roman"/>
              </a:rPr>
              <a:t>При</a:t>
            </a:r>
            <a:r>
              <a:rPr sz="1800" spc="315" dirty="0">
                <a:latin typeface="Times New Roman"/>
                <a:cs typeface="Times New Roman"/>
              </a:rPr>
              <a:t>     </a:t>
            </a:r>
            <a:r>
              <a:rPr sz="1800" dirty="0">
                <a:latin typeface="Times New Roman"/>
                <a:cs typeface="Times New Roman"/>
              </a:rPr>
              <a:t>участии</a:t>
            </a:r>
            <a:r>
              <a:rPr sz="1800" spc="320" dirty="0">
                <a:latin typeface="Times New Roman"/>
                <a:cs typeface="Times New Roman"/>
              </a:rPr>
              <a:t>     </a:t>
            </a:r>
            <a:r>
              <a:rPr sz="1800" dirty="0">
                <a:latin typeface="Times New Roman"/>
                <a:cs typeface="Times New Roman"/>
              </a:rPr>
              <a:t>инструктора</a:t>
            </a:r>
            <a:r>
              <a:rPr sz="1800" spc="320" dirty="0">
                <a:latin typeface="Times New Roman"/>
                <a:cs typeface="Times New Roman"/>
              </a:rPr>
              <a:t>     </a:t>
            </a:r>
            <a:r>
              <a:rPr sz="1800" spc="-25" dirty="0">
                <a:latin typeface="Times New Roman"/>
                <a:cs typeface="Times New Roman"/>
              </a:rPr>
              <a:t>по </a:t>
            </a:r>
            <a:r>
              <a:rPr sz="1800" spc="-10" dirty="0">
                <a:latin typeface="Times New Roman"/>
                <a:cs typeface="Times New Roman"/>
              </a:rPr>
              <a:t>гигиеническому</a:t>
            </a:r>
            <a:r>
              <a:rPr sz="1800" spc="1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воспитанию</a:t>
            </a:r>
            <a:r>
              <a:rPr sz="1800" spc="1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ТГУ</a:t>
            </a:r>
            <a:r>
              <a:rPr sz="1800" spc="175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Times New Roman"/>
                <a:cs typeface="Times New Roman"/>
              </a:rPr>
              <a:t>Шамак </a:t>
            </a:r>
            <a:r>
              <a:rPr sz="1600" b="1" dirty="0">
                <a:latin typeface="Times New Roman"/>
                <a:cs typeface="Times New Roman"/>
              </a:rPr>
              <a:t>Л.К.</a:t>
            </a:r>
            <a:r>
              <a:rPr sz="1600" b="1" spc="465" dirty="0">
                <a:latin typeface="Times New Roman"/>
                <a:cs typeface="Times New Roman"/>
              </a:rPr>
              <a:t>   </a:t>
            </a:r>
            <a:r>
              <a:rPr sz="1800" dirty="0">
                <a:latin typeface="Times New Roman"/>
                <a:cs typeface="Times New Roman"/>
              </a:rPr>
              <a:t>проведено</a:t>
            </a:r>
            <a:r>
              <a:rPr sz="1800" spc="325" dirty="0">
                <a:latin typeface="Times New Roman"/>
                <a:cs typeface="Times New Roman"/>
              </a:rPr>
              <a:t>   </a:t>
            </a:r>
            <a:r>
              <a:rPr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10</a:t>
            </a:r>
            <a:r>
              <a:rPr sz="2800" b="1" spc="600" dirty="0">
                <a:solidFill>
                  <a:srgbClr val="0000FF"/>
                </a:solidFill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плановых</a:t>
            </a:r>
            <a:r>
              <a:rPr sz="1800" spc="325" dirty="0">
                <a:latin typeface="Times New Roman"/>
                <a:cs typeface="Times New Roman"/>
              </a:rPr>
              <a:t>   </a:t>
            </a:r>
            <a:r>
              <a:rPr sz="1800" spc="-50" dirty="0">
                <a:latin typeface="Times New Roman"/>
                <a:cs typeface="Times New Roman"/>
              </a:rPr>
              <a:t>и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124968"/>
            <a:ext cx="1468120" cy="1630680"/>
            <a:chOff x="0" y="124968"/>
            <a:chExt cx="1468120" cy="163068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24968"/>
              <a:ext cx="1467612" cy="16306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666" y="152908"/>
              <a:ext cx="1376955" cy="153542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3666" y="152908"/>
              <a:ext cx="1377315" cy="1535430"/>
            </a:xfrm>
            <a:custGeom>
              <a:avLst/>
              <a:gdLst/>
              <a:ahLst/>
              <a:cxnLst/>
              <a:rect l="l" t="t" r="r" b="b"/>
              <a:pathLst>
                <a:path w="1377315" h="1535430">
                  <a:moveTo>
                    <a:pt x="0" y="767714"/>
                  </a:moveTo>
                  <a:lnTo>
                    <a:pt x="1464" y="717245"/>
                  </a:lnTo>
                  <a:lnTo>
                    <a:pt x="5797" y="667646"/>
                  </a:lnTo>
                  <a:lnTo>
                    <a:pt x="12907" y="619019"/>
                  </a:lnTo>
                  <a:lnTo>
                    <a:pt x="22704" y="571464"/>
                  </a:lnTo>
                  <a:lnTo>
                    <a:pt x="35098" y="525085"/>
                  </a:lnTo>
                  <a:lnTo>
                    <a:pt x="49997" y="479980"/>
                  </a:lnTo>
                  <a:lnTo>
                    <a:pt x="67311" y="436253"/>
                  </a:lnTo>
                  <a:lnTo>
                    <a:pt x="86948" y="394003"/>
                  </a:lnTo>
                  <a:lnTo>
                    <a:pt x="108819" y="353333"/>
                  </a:lnTo>
                  <a:lnTo>
                    <a:pt x="132833" y="314343"/>
                  </a:lnTo>
                  <a:lnTo>
                    <a:pt x="158898" y="277135"/>
                  </a:lnTo>
                  <a:lnTo>
                    <a:pt x="186925" y="241810"/>
                  </a:lnTo>
                  <a:lnTo>
                    <a:pt x="216822" y="208469"/>
                  </a:lnTo>
                  <a:lnTo>
                    <a:pt x="248498" y="177213"/>
                  </a:lnTo>
                  <a:lnTo>
                    <a:pt x="281864" y="148144"/>
                  </a:lnTo>
                  <a:lnTo>
                    <a:pt x="316827" y="121364"/>
                  </a:lnTo>
                  <a:lnTo>
                    <a:pt x="353298" y="96972"/>
                  </a:lnTo>
                  <a:lnTo>
                    <a:pt x="391186" y="75071"/>
                  </a:lnTo>
                  <a:lnTo>
                    <a:pt x="430400" y="55762"/>
                  </a:lnTo>
                  <a:lnTo>
                    <a:pt x="470850" y="39145"/>
                  </a:lnTo>
                  <a:lnTo>
                    <a:pt x="512443" y="25323"/>
                  </a:lnTo>
                  <a:lnTo>
                    <a:pt x="555091" y="14396"/>
                  </a:lnTo>
                  <a:lnTo>
                    <a:pt x="598702" y="6465"/>
                  </a:lnTo>
                  <a:lnTo>
                    <a:pt x="643185" y="1633"/>
                  </a:lnTo>
                  <a:lnTo>
                    <a:pt x="688450" y="0"/>
                  </a:lnTo>
                  <a:lnTo>
                    <a:pt x="733717" y="1633"/>
                  </a:lnTo>
                  <a:lnTo>
                    <a:pt x="778202" y="6465"/>
                  </a:lnTo>
                  <a:lnTo>
                    <a:pt x="821815" y="14396"/>
                  </a:lnTo>
                  <a:lnTo>
                    <a:pt x="864465" y="25323"/>
                  </a:lnTo>
                  <a:lnTo>
                    <a:pt x="906061" y="39145"/>
                  </a:lnTo>
                  <a:lnTo>
                    <a:pt x="946513" y="55762"/>
                  </a:lnTo>
                  <a:lnTo>
                    <a:pt x="985730" y="75071"/>
                  </a:lnTo>
                  <a:lnTo>
                    <a:pt x="1023620" y="96972"/>
                  </a:lnTo>
                  <a:lnTo>
                    <a:pt x="1060094" y="121364"/>
                  </a:lnTo>
                  <a:lnTo>
                    <a:pt x="1095061" y="148144"/>
                  </a:lnTo>
                  <a:lnTo>
                    <a:pt x="1128430" y="177213"/>
                  </a:lnTo>
                  <a:lnTo>
                    <a:pt x="1160109" y="208469"/>
                  </a:lnTo>
                  <a:lnTo>
                    <a:pt x="1190009" y="241810"/>
                  </a:lnTo>
                  <a:lnTo>
                    <a:pt x="1218038" y="277135"/>
                  </a:lnTo>
                  <a:lnTo>
                    <a:pt x="1244106" y="314343"/>
                  </a:lnTo>
                  <a:lnTo>
                    <a:pt x="1268122" y="353333"/>
                  </a:lnTo>
                  <a:lnTo>
                    <a:pt x="1289996" y="394003"/>
                  </a:lnTo>
                  <a:lnTo>
                    <a:pt x="1309636" y="436253"/>
                  </a:lnTo>
                  <a:lnTo>
                    <a:pt x="1326951" y="479980"/>
                  </a:lnTo>
                  <a:lnTo>
                    <a:pt x="1341852" y="525085"/>
                  </a:lnTo>
                  <a:lnTo>
                    <a:pt x="1354247" y="571464"/>
                  </a:lnTo>
                  <a:lnTo>
                    <a:pt x="1364046" y="619019"/>
                  </a:lnTo>
                  <a:lnTo>
                    <a:pt x="1371157" y="667646"/>
                  </a:lnTo>
                  <a:lnTo>
                    <a:pt x="1375490" y="717245"/>
                  </a:lnTo>
                  <a:lnTo>
                    <a:pt x="1376955" y="767714"/>
                  </a:lnTo>
                  <a:lnTo>
                    <a:pt x="1375490" y="818198"/>
                  </a:lnTo>
                  <a:lnTo>
                    <a:pt x="1371157" y="867809"/>
                  </a:lnTo>
                  <a:lnTo>
                    <a:pt x="1364046" y="916446"/>
                  </a:lnTo>
                  <a:lnTo>
                    <a:pt x="1354247" y="964008"/>
                  </a:lnTo>
                  <a:lnTo>
                    <a:pt x="1341852" y="1010393"/>
                  </a:lnTo>
                  <a:lnTo>
                    <a:pt x="1326951" y="1055502"/>
                  </a:lnTo>
                  <a:lnTo>
                    <a:pt x="1309636" y="1099232"/>
                  </a:lnTo>
                  <a:lnTo>
                    <a:pt x="1289996" y="1141482"/>
                  </a:lnTo>
                  <a:lnTo>
                    <a:pt x="1268122" y="1182153"/>
                  </a:lnTo>
                  <a:lnTo>
                    <a:pt x="1244106" y="1221141"/>
                  </a:lnTo>
                  <a:lnTo>
                    <a:pt x="1218038" y="1258347"/>
                  </a:lnTo>
                  <a:lnTo>
                    <a:pt x="1190009" y="1293669"/>
                  </a:lnTo>
                  <a:lnTo>
                    <a:pt x="1160109" y="1327006"/>
                  </a:lnTo>
                  <a:lnTo>
                    <a:pt x="1128430" y="1358257"/>
                  </a:lnTo>
                  <a:lnTo>
                    <a:pt x="1095061" y="1387321"/>
                  </a:lnTo>
                  <a:lnTo>
                    <a:pt x="1060094" y="1414097"/>
                  </a:lnTo>
                  <a:lnTo>
                    <a:pt x="1023620" y="1438483"/>
                  </a:lnTo>
                  <a:lnTo>
                    <a:pt x="985730" y="1460380"/>
                  </a:lnTo>
                  <a:lnTo>
                    <a:pt x="946513" y="1479684"/>
                  </a:lnTo>
                  <a:lnTo>
                    <a:pt x="906061" y="1496296"/>
                  </a:lnTo>
                  <a:lnTo>
                    <a:pt x="864465" y="1510115"/>
                  </a:lnTo>
                  <a:lnTo>
                    <a:pt x="821815" y="1521038"/>
                  </a:lnTo>
                  <a:lnTo>
                    <a:pt x="778202" y="1528966"/>
                  </a:lnTo>
                  <a:lnTo>
                    <a:pt x="733717" y="1533797"/>
                  </a:lnTo>
                  <a:lnTo>
                    <a:pt x="688450" y="1535429"/>
                  </a:lnTo>
                  <a:lnTo>
                    <a:pt x="643185" y="1533797"/>
                  </a:lnTo>
                  <a:lnTo>
                    <a:pt x="598702" y="1528966"/>
                  </a:lnTo>
                  <a:lnTo>
                    <a:pt x="555091" y="1521038"/>
                  </a:lnTo>
                  <a:lnTo>
                    <a:pt x="512443" y="1510115"/>
                  </a:lnTo>
                  <a:lnTo>
                    <a:pt x="470850" y="1496296"/>
                  </a:lnTo>
                  <a:lnTo>
                    <a:pt x="430400" y="1479684"/>
                  </a:lnTo>
                  <a:lnTo>
                    <a:pt x="391186" y="1460380"/>
                  </a:lnTo>
                  <a:lnTo>
                    <a:pt x="353298" y="1438483"/>
                  </a:lnTo>
                  <a:lnTo>
                    <a:pt x="316827" y="1414097"/>
                  </a:lnTo>
                  <a:lnTo>
                    <a:pt x="281864" y="1387321"/>
                  </a:lnTo>
                  <a:lnTo>
                    <a:pt x="248498" y="1358257"/>
                  </a:lnTo>
                  <a:lnTo>
                    <a:pt x="216822" y="1327006"/>
                  </a:lnTo>
                  <a:lnTo>
                    <a:pt x="186925" y="1293669"/>
                  </a:lnTo>
                  <a:lnTo>
                    <a:pt x="158898" y="1258347"/>
                  </a:lnTo>
                  <a:lnTo>
                    <a:pt x="132833" y="1221141"/>
                  </a:lnTo>
                  <a:lnTo>
                    <a:pt x="108819" y="1182153"/>
                  </a:lnTo>
                  <a:lnTo>
                    <a:pt x="86948" y="1141482"/>
                  </a:lnTo>
                  <a:lnTo>
                    <a:pt x="67311" y="1099232"/>
                  </a:lnTo>
                  <a:lnTo>
                    <a:pt x="49997" y="1055502"/>
                  </a:lnTo>
                  <a:lnTo>
                    <a:pt x="35098" y="1010393"/>
                  </a:lnTo>
                  <a:lnTo>
                    <a:pt x="22704" y="964008"/>
                  </a:lnTo>
                  <a:lnTo>
                    <a:pt x="12907" y="916446"/>
                  </a:lnTo>
                  <a:lnTo>
                    <a:pt x="5797" y="867809"/>
                  </a:lnTo>
                  <a:lnTo>
                    <a:pt x="1464" y="818198"/>
                  </a:lnTo>
                  <a:lnTo>
                    <a:pt x="0" y="767714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4466846" y="0"/>
            <a:ext cx="4677410" cy="5143500"/>
            <a:chOff x="4466846" y="0"/>
            <a:chExt cx="4677410" cy="514350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66846" y="0"/>
              <a:ext cx="3215635" cy="222199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57444" y="1368551"/>
              <a:ext cx="3686555" cy="377494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52135" y="1563522"/>
              <a:ext cx="3310229" cy="35799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04403" y="4815332"/>
            <a:ext cx="1320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888888"/>
                </a:solidFill>
                <a:latin typeface="Times New Roman"/>
                <a:cs typeface="Times New Roman"/>
              </a:rPr>
              <a:t>12</a:t>
            </a:r>
            <a:endParaRPr sz="9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6795" y="0"/>
            <a:ext cx="3313188" cy="191269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71422" y="61417"/>
            <a:ext cx="1918335" cy="170815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indent="1905" algn="ctr">
              <a:lnSpc>
                <a:spcPct val="101600"/>
              </a:lnSpc>
              <a:spcBef>
                <a:spcPts val="65"/>
              </a:spcBef>
            </a:pPr>
            <a:r>
              <a:rPr sz="1600" b="1" spc="-10" dirty="0">
                <a:latin typeface="Calibri"/>
                <a:cs typeface="Calibri"/>
              </a:rPr>
              <a:t>Комиссия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spc="-25" dirty="0">
                <a:latin typeface="Calibri"/>
                <a:cs typeface="Calibri"/>
              </a:rPr>
              <a:t>по </a:t>
            </a:r>
            <a:r>
              <a:rPr sz="1600" b="1" spc="-20" dirty="0">
                <a:latin typeface="Calibri"/>
                <a:cs typeface="Calibri"/>
              </a:rPr>
              <a:t>спортивно-</a:t>
            </a:r>
            <a:r>
              <a:rPr sz="1600" b="1" spc="-10" dirty="0">
                <a:latin typeface="Calibri"/>
                <a:cs typeface="Calibri"/>
              </a:rPr>
              <a:t>массовой работе</a:t>
            </a:r>
            <a:endParaRPr sz="1600" dirty="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  <a:spcBef>
                <a:spcPts val="35"/>
              </a:spcBef>
            </a:pPr>
            <a:r>
              <a:rPr sz="1600" spc="-10" dirty="0">
                <a:latin typeface="Calibri"/>
                <a:cs typeface="Calibri"/>
              </a:rPr>
              <a:t>Председатель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–</a:t>
            </a:r>
            <a:endParaRPr sz="1600" dirty="0">
              <a:latin typeface="Calibri"/>
              <a:cs typeface="Calibri"/>
            </a:endParaRPr>
          </a:p>
          <a:p>
            <a:pPr marL="426720" marR="419100" algn="ctr">
              <a:lnSpc>
                <a:spcPts val="1750"/>
              </a:lnSpc>
              <a:spcBef>
                <a:spcPts val="240"/>
              </a:spcBef>
            </a:pPr>
            <a:r>
              <a:rPr sz="1600" b="1" spc="-10" dirty="0">
                <a:solidFill>
                  <a:srgbClr val="0303EC"/>
                </a:solidFill>
                <a:latin typeface="Calibri"/>
                <a:cs typeface="Calibri"/>
              </a:rPr>
              <a:t>Дробышева Светлана</a:t>
            </a:r>
            <a:endParaRPr sz="1600" dirty="0">
              <a:latin typeface="Calibri"/>
              <a:cs typeface="Calibri"/>
            </a:endParaRPr>
          </a:p>
          <a:p>
            <a:pPr algn="ctr">
              <a:lnSpc>
                <a:spcPts val="1739"/>
              </a:lnSpc>
            </a:pPr>
            <a:r>
              <a:rPr sz="1600" b="1" spc="-10" dirty="0">
                <a:solidFill>
                  <a:srgbClr val="0303EC"/>
                </a:solidFill>
                <a:latin typeface="Calibri"/>
                <a:cs typeface="Calibri"/>
              </a:rPr>
              <a:t>Александровна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-1175" y="-4762"/>
            <a:ext cx="1493520" cy="2040889"/>
            <a:chOff x="-1175" y="-4762"/>
            <a:chExt cx="1493520" cy="2040889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91996" cy="20360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86" y="0"/>
              <a:ext cx="1440657" cy="196913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586" y="0"/>
              <a:ext cx="1440815" cy="1969135"/>
            </a:xfrm>
            <a:custGeom>
              <a:avLst/>
              <a:gdLst/>
              <a:ahLst/>
              <a:cxnLst/>
              <a:rect l="l" t="t" r="r" b="b"/>
              <a:pathLst>
                <a:path w="1440815" h="1969135">
                  <a:moveTo>
                    <a:pt x="0" y="984630"/>
                  </a:moveTo>
                  <a:lnTo>
                    <a:pt x="1140" y="928755"/>
                  </a:lnTo>
                  <a:lnTo>
                    <a:pt x="4520" y="873698"/>
                  </a:lnTo>
                  <a:lnTo>
                    <a:pt x="10080" y="819541"/>
                  </a:lnTo>
                  <a:lnTo>
                    <a:pt x="17758" y="766369"/>
                  </a:lnTo>
                  <a:lnTo>
                    <a:pt x="27494" y="714264"/>
                  </a:lnTo>
                  <a:lnTo>
                    <a:pt x="39227" y="663309"/>
                  </a:lnTo>
                  <a:lnTo>
                    <a:pt x="52895" y="613588"/>
                  </a:lnTo>
                  <a:lnTo>
                    <a:pt x="68439" y="565184"/>
                  </a:lnTo>
                  <a:lnTo>
                    <a:pt x="85798" y="518179"/>
                  </a:lnTo>
                  <a:lnTo>
                    <a:pt x="104910" y="472657"/>
                  </a:lnTo>
                  <a:lnTo>
                    <a:pt x="125714" y="428700"/>
                  </a:lnTo>
                  <a:lnTo>
                    <a:pt x="148151" y="386393"/>
                  </a:lnTo>
                  <a:lnTo>
                    <a:pt x="172159" y="345818"/>
                  </a:lnTo>
                  <a:lnTo>
                    <a:pt x="197677" y="307058"/>
                  </a:lnTo>
                  <a:lnTo>
                    <a:pt x="224645" y="270196"/>
                  </a:lnTo>
                  <a:lnTo>
                    <a:pt x="253001" y="235316"/>
                  </a:lnTo>
                  <a:lnTo>
                    <a:pt x="282685" y="202501"/>
                  </a:lnTo>
                  <a:lnTo>
                    <a:pt x="313637" y="171833"/>
                  </a:lnTo>
                  <a:lnTo>
                    <a:pt x="345795" y="143396"/>
                  </a:lnTo>
                  <a:lnTo>
                    <a:pt x="379098" y="117272"/>
                  </a:lnTo>
                  <a:lnTo>
                    <a:pt x="413485" y="93546"/>
                  </a:lnTo>
                  <a:lnTo>
                    <a:pt x="448897" y="72300"/>
                  </a:lnTo>
                  <a:lnTo>
                    <a:pt x="485272" y="53617"/>
                  </a:lnTo>
                  <a:lnTo>
                    <a:pt x="522549" y="37580"/>
                  </a:lnTo>
                  <a:lnTo>
                    <a:pt x="560667" y="24273"/>
                  </a:lnTo>
                  <a:lnTo>
                    <a:pt x="599566" y="13778"/>
                  </a:lnTo>
                  <a:lnTo>
                    <a:pt x="639185" y="6179"/>
                  </a:lnTo>
                  <a:lnTo>
                    <a:pt x="679462" y="1558"/>
                  </a:lnTo>
                  <a:lnTo>
                    <a:pt x="720338" y="0"/>
                  </a:lnTo>
                  <a:lnTo>
                    <a:pt x="761214" y="1558"/>
                  </a:lnTo>
                  <a:lnTo>
                    <a:pt x="801491" y="6179"/>
                  </a:lnTo>
                  <a:lnTo>
                    <a:pt x="841109" y="13778"/>
                  </a:lnTo>
                  <a:lnTo>
                    <a:pt x="880008" y="24273"/>
                  </a:lnTo>
                  <a:lnTo>
                    <a:pt x="918126" y="37580"/>
                  </a:lnTo>
                  <a:lnTo>
                    <a:pt x="955402" y="53617"/>
                  </a:lnTo>
                  <a:lnTo>
                    <a:pt x="991776" y="72300"/>
                  </a:lnTo>
                  <a:lnTo>
                    <a:pt x="1027187" y="93546"/>
                  </a:lnTo>
                  <a:lnTo>
                    <a:pt x="1061574" y="117272"/>
                  </a:lnTo>
                  <a:lnTo>
                    <a:pt x="1094876" y="143396"/>
                  </a:lnTo>
                  <a:lnTo>
                    <a:pt x="1127033" y="171833"/>
                  </a:lnTo>
                  <a:lnTo>
                    <a:pt x="1157983" y="202501"/>
                  </a:lnTo>
                  <a:lnTo>
                    <a:pt x="1187666" y="235316"/>
                  </a:lnTo>
                  <a:lnTo>
                    <a:pt x="1216022" y="270196"/>
                  </a:lnTo>
                  <a:lnTo>
                    <a:pt x="1242988" y="307058"/>
                  </a:lnTo>
                  <a:lnTo>
                    <a:pt x="1268506" y="345818"/>
                  </a:lnTo>
                  <a:lnTo>
                    <a:pt x="1292512" y="386393"/>
                  </a:lnTo>
                  <a:lnTo>
                    <a:pt x="1314948" y="428700"/>
                  </a:lnTo>
                  <a:lnTo>
                    <a:pt x="1335752" y="472657"/>
                  </a:lnTo>
                  <a:lnTo>
                    <a:pt x="1354863" y="518179"/>
                  </a:lnTo>
                  <a:lnTo>
                    <a:pt x="1372220" y="565184"/>
                  </a:lnTo>
                  <a:lnTo>
                    <a:pt x="1387764" y="613588"/>
                  </a:lnTo>
                  <a:lnTo>
                    <a:pt x="1401432" y="663309"/>
                  </a:lnTo>
                  <a:lnTo>
                    <a:pt x="1413164" y="714264"/>
                  </a:lnTo>
                  <a:lnTo>
                    <a:pt x="1422899" y="766369"/>
                  </a:lnTo>
                  <a:lnTo>
                    <a:pt x="1430577" y="819541"/>
                  </a:lnTo>
                  <a:lnTo>
                    <a:pt x="1436136" y="873698"/>
                  </a:lnTo>
                  <a:lnTo>
                    <a:pt x="1439516" y="928755"/>
                  </a:lnTo>
                  <a:lnTo>
                    <a:pt x="1440657" y="984630"/>
                  </a:lnTo>
                  <a:lnTo>
                    <a:pt x="1439516" y="1040493"/>
                  </a:lnTo>
                  <a:lnTo>
                    <a:pt x="1436136" y="1095539"/>
                  </a:lnTo>
                  <a:lnTo>
                    <a:pt x="1430577" y="1149684"/>
                  </a:lnTo>
                  <a:lnTo>
                    <a:pt x="1422899" y="1202846"/>
                  </a:lnTo>
                  <a:lnTo>
                    <a:pt x="1413164" y="1254942"/>
                  </a:lnTo>
                  <a:lnTo>
                    <a:pt x="1401432" y="1305888"/>
                  </a:lnTo>
                  <a:lnTo>
                    <a:pt x="1387764" y="1355601"/>
                  </a:lnTo>
                  <a:lnTo>
                    <a:pt x="1372220" y="1403999"/>
                  </a:lnTo>
                  <a:lnTo>
                    <a:pt x="1354863" y="1450997"/>
                  </a:lnTo>
                  <a:lnTo>
                    <a:pt x="1335752" y="1496513"/>
                  </a:lnTo>
                  <a:lnTo>
                    <a:pt x="1314948" y="1540464"/>
                  </a:lnTo>
                  <a:lnTo>
                    <a:pt x="1292512" y="1582767"/>
                  </a:lnTo>
                  <a:lnTo>
                    <a:pt x="1268506" y="1623337"/>
                  </a:lnTo>
                  <a:lnTo>
                    <a:pt x="1242988" y="1662094"/>
                  </a:lnTo>
                  <a:lnTo>
                    <a:pt x="1216022" y="1698952"/>
                  </a:lnTo>
                  <a:lnTo>
                    <a:pt x="1187666" y="1733829"/>
                  </a:lnTo>
                  <a:lnTo>
                    <a:pt x="1157983" y="1766642"/>
                  </a:lnTo>
                  <a:lnTo>
                    <a:pt x="1127033" y="1797308"/>
                  </a:lnTo>
                  <a:lnTo>
                    <a:pt x="1094876" y="1825744"/>
                  </a:lnTo>
                  <a:lnTo>
                    <a:pt x="1061574" y="1851865"/>
                  </a:lnTo>
                  <a:lnTo>
                    <a:pt x="1027187" y="1875591"/>
                  </a:lnTo>
                  <a:lnTo>
                    <a:pt x="991776" y="1896836"/>
                  </a:lnTo>
                  <a:lnTo>
                    <a:pt x="955402" y="1915518"/>
                  </a:lnTo>
                  <a:lnTo>
                    <a:pt x="918126" y="1931555"/>
                  </a:lnTo>
                  <a:lnTo>
                    <a:pt x="880008" y="1944862"/>
                  </a:lnTo>
                  <a:lnTo>
                    <a:pt x="841109" y="1955356"/>
                  </a:lnTo>
                  <a:lnTo>
                    <a:pt x="801491" y="1962955"/>
                  </a:lnTo>
                  <a:lnTo>
                    <a:pt x="761214" y="1967576"/>
                  </a:lnTo>
                  <a:lnTo>
                    <a:pt x="720338" y="1969135"/>
                  </a:lnTo>
                  <a:lnTo>
                    <a:pt x="679462" y="1967576"/>
                  </a:lnTo>
                  <a:lnTo>
                    <a:pt x="639185" y="1962955"/>
                  </a:lnTo>
                  <a:lnTo>
                    <a:pt x="599566" y="1955356"/>
                  </a:lnTo>
                  <a:lnTo>
                    <a:pt x="560667" y="1944862"/>
                  </a:lnTo>
                  <a:lnTo>
                    <a:pt x="522549" y="1931555"/>
                  </a:lnTo>
                  <a:lnTo>
                    <a:pt x="485272" y="1915518"/>
                  </a:lnTo>
                  <a:lnTo>
                    <a:pt x="448897" y="1896836"/>
                  </a:lnTo>
                  <a:lnTo>
                    <a:pt x="413485" y="1875591"/>
                  </a:lnTo>
                  <a:lnTo>
                    <a:pt x="379098" y="1851865"/>
                  </a:lnTo>
                  <a:lnTo>
                    <a:pt x="345795" y="1825744"/>
                  </a:lnTo>
                  <a:lnTo>
                    <a:pt x="313637" y="1797308"/>
                  </a:lnTo>
                  <a:lnTo>
                    <a:pt x="282685" y="1766642"/>
                  </a:lnTo>
                  <a:lnTo>
                    <a:pt x="253001" y="1733829"/>
                  </a:lnTo>
                  <a:lnTo>
                    <a:pt x="224645" y="1698952"/>
                  </a:lnTo>
                  <a:lnTo>
                    <a:pt x="197677" y="1662094"/>
                  </a:lnTo>
                  <a:lnTo>
                    <a:pt x="172159" y="1623337"/>
                  </a:lnTo>
                  <a:lnTo>
                    <a:pt x="148151" y="1582767"/>
                  </a:lnTo>
                  <a:lnTo>
                    <a:pt x="125714" y="1540464"/>
                  </a:lnTo>
                  <a:lnTo>
                    <a:pt x="104910" y="1496513"/>
                  </a:lnTo>
                  <a:lnTo>
                    <a:pt x="85798" y="1450997"/>
                  </a:lnTo>
                  <a:lnTo>
                    <a:pt x="68439" y="1403999"/>
                  </a:lnTo>
                  <a:lnTo>
                    <a:pt x="52895" y="1355601"/>
                  </a:lnTo>
                  <a:lnTo>
                    <a:pt x="39227" y="1305888"/>
                  </a:lnTo>
                  <a:lnTo>
                    <a:pt x="27494" y="1254942"/>
                  </a:lnTo>
                  <a:lnTo>
                    <a:pt x="17758" y="1202846"/>
                  </a:lnTo>
                  <a:lnTo>
                    <a:pt x="10080" y="1149684"/>
                  </a:lnTo>
                  <a:lnTo>
                    <a:pt x="4520" y="1095539"/>
                  </a:lnTo>
                  <a:lnTo>
                    <a:pt x="1140" y="1040493"/>
                  </a:lnTo>
                  <a:lnTo>
                    <a:pt x="0" y="98463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9913" y="2129409"/>
            <a:ext cx="3860165" cy="277177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55600" marR="6985" indent="-342900">
              <a:lnSpc>
                <a:spcPct val="100699"/>
              </a:lnSpc>
              <a:spcBef>
                <a:spcPts val="85"/>
              </a:spcBef>
              <a:buClr>
                <a:srgbClr val="0000FF"/>
              </a:buClr>
              <a:buFont typeface="Wingdings"/>
              <a:buChar char=""/>
              <a:tabLst>
                <a:tab pos="355600" algn="l"/>
              </a:tabLst>
            </a:pP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12</a:t>
            </a:r>
            <a:r>
              <a:rPr sz="2000" b="1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00FF"/>
                </a:solidFill>
                <a:latin typeface="Microsoft Sans Serif"/>
                <a:cs typeface="Microsoft Sans Serif"/>
              </a:rPr>
              <a:t>групп</a:t>
            </a:r>
            <a:r>
              <a:rPr sz="1600" spc="35" dirty="0">
                <a:solidFill>
                  <a:srgbClr val="0000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00FF"/>
                </a:solidFill>
                <a:latin typeface="Microsoft Sans Serif"/>
                <a:cs typeface="Microsoft Sans Serif"/>
              </a:rPr>
              <a:t>по</a:t>
            </a:r>
            <a:r>
              <a:rPr sz="1600" spc="40" dirty="0">
                <a:solidFill>
                  <a:srgbClr val="0000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00FF"/>
                </a:solidFill>
                <a:latin typeface="Microsoft Sans Serif"/>
                <a:cs typeface="Microsoft Sans Serif"/>
              </a:rPr>
              <a:t>различным</a:t>
            </a:r>
            <a:r>
              <a:rPr sz="1600" spc="55" dirty="0">
                <a:solidFill>
                  <a:srgbClr val="0000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00FF"/>
                </a:solidFill>
                <a:latin typeface="Microsoft Sans Serif"/>
                <a:cs typeface="Microsoft Sans Serif"/>
              </a:rPr>
              <a:t>спортивным направлениям</a:t>
            </a:r>
            <a:endParaRPr sz="1600">
              <a:latin typeface="Microsoft Sans Serif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98450" algn="l"/>
                <a:tab pos="2068195" algn="l"/>
                <a:tab pos="2725420" algn="l"/>
              </a:tabLst>
            </a:pPr>
            <a:r>
              <a:rPr sz="1600" spc="-10" dirty="0">
                <a:solidFill>
                  <a:srgbClr val="0000FF"/>
                </a:solidFill>
                <a:latin typeface="Microsoft Sans Serif"/>
                <a:cs typeface="Microsoft Sans Serif"/>
              </a:rPr>
              <a:t>Организация</a:t>
            </a:r>
            <a:r>
              <a:rPr sz="1600" dirty="0">
                <a:solidFill>
                  <a:srgbClr val="0000FF"/>
                </a:solidFill>
                <a:latin typeface="Microsoft Sans Serif"/>
                <a:cs typeface="Microsoft Sans Serif"/>
              </a:rPr>
              <a:t>	</a:t>
            </a:r>
            <a:r>
              <a:rPr sz="1600" spc="-50" dirty="0">
                <a:solidFill>
                  <a:srgbClr val="0000FF"/>
                </a:solidFill>
                <a:latin typeface="Microsoft Sans Serif"/>
                <a:cs typeface="Microsoft Sans Serif"/>
              </a:rPr>
              <a:t>и</a:t>
            </a:r>
            <a:r>
              <a:rPr sz="1600" dirty="0">
                <a:solidFill>
                  <a:srgbClr val="0000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0000FF"/>
                </a:solidFill>
                <a:latin typeface="Microsoft Sans Serif"/>
                <a:cs typeface="Microsoft Sans Serif"/>
              </a:rPr>
              <a:t>проведение</a:t>
            </a:r>
            <a:endParaRPr sz="1600">
              <a:latin typeface="Microsoft Sans Serif"/>
              <a:cs typeface="Microsoft Sans Serif"/>
            </a:endParaRPr>
          </a:p>
          <a:p>
            <a:pPr marL="299085">
              <a:lnSpc>
                <a:spcPct val="100000"/>
              </a:lnSpc>
            </a:pPr>
            <a:r>
              <a:rPr sz="1600" spc="-35" dirty="0">
                <a:solidFill>
                  <a:srgbClr val="0000FF"/>
                </a:solidFill>
                <a:latin typeface="Microsoft Sans Serif"/>
                <a:cs typeface="Microsoft Sans Serif"/>
              </a:rPr>
              <a:t>межвузовских</a:t>
            </a:r>
            <a:r>
              <a:rPr sz="1600" dirty="0">
                <a:solidFill>
                  <a:srgbClr val="0000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00FF"/>
                </a:solidFill>
                <a:latin typeface="Microsoft Sans Serif"/>
                <a:cs typeface="Microsoft Sans Serif"/>
              </a:rPr>
              <a:t>соревнований</a:t>
            </a:r>
            <a:endParaRPr sz="1600">
              <a:latin typeface="Microsoft Sans Serif"/>
              <a:cs typeface="Microsoft Sans Serif"/>
            </a:endParaRPr>
          </a:p>
          <a:p>
            <a:pPr marL="297815" marR="5715" indent="-285750">
              <a:lnSpc>
                <a:spcPct val="100000"/>
              </a:lnSpc>
              <a:buFont typeface="Wingdings"/>
              <a:buChar char=""/>
              <a:tabLst>
                <a:tab pos="299085" algn="l"/>
                <a:tab pos="1381125" algn="l"/>
                <a:tab pos="2024380" algn="l"/>
                <a:tab pos="3291204" algn="l"/>
              </a:tabLst>
            </a:pPr>
            <a:r>
              <a:rPr sz="1600" spc="-10" dirty="0">
                <a:solidFill>
                  <a:srgbClr val="0000FF"/>
                </a:solidFill>
                <a:latin typeface="Microsoft Sans Serif"/>
                <a:cs typeface="Microsoft Sans Serif"/>
              </a:rPr>
              <a:t>Турнир</a:t>
            </a:r>
            <a:r>
              <a:rPr sz="1600" dirty="0">
                <a:solidFill>
                  <a:srgbClr val="0000FF"/>
                </a:solidFill>
                <a:latin typeface="Microsoft Sans Serif"/>
                <a:cs typeface="Microsoft Sans Serif"/>
              </a:rPr>
              <a:t>	</a:t>
            </a:r>
            <a:r>
              <a:rPr sz="1600" spc="-25" dirty="0">
                <a:solidFill>
                  <a:srgbClr val="0000FF"/>
                </a:solidFill>
                <a:latin typeface="Microsoft Sans Serif"/>
                <a:cs typeface="Microsoft Sans Serif"/>
              </a:rPr>
              <a:t>по</a:t>
            </a:r>
            <a:r>
              <a:rPr sz="1600" dirty="0">
                <a:solidFill>
                  <a:srgbClr val="0000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0000FF"/>
                </a:solidFill>
                <a:latin typeface="Microsoft Sans Serif"/>
                <a:cs typeface="Microsoft Sans Serif"/>
              </a:rPr>
              <a:t>боулингу</a:t>
            </a:r>
            <a:r>
              <a:rPr sz="1600" dirty="0">
                <a:solidFill>
                  <a:srgbClr val="0000FF"/>
                </a:solidFill>
                <a:latin typeface="Microsoft Sans Serif"/>
                <a:cs typeface="Microsoft Sans Serif"/>
              </a:rPr>
              <a:t>	</a:t>
            </a:r>
            <a:r>
              <a:rPr sz="1600" spc="-25" dirty="0">
                <a:solidFill>
                  <a:srgbClr val="0000FF"/>
                </a:solidFill>
                <a:latin typeface="Microsoft Sans Serif"/>
                <a:cs typeface="Microsoft Sans Serif"/>
              </a:rPr>
              <a:t>среди 	</a:t>
            </a:r>
            <a:r>
              <a:rPr sz="1600" spc="-10" dirty="0">
                <a:solidFill>
                  <a:srgbClr val="0000FF"/>
                </a:solidFill>
                <a:latin typeface="Microsoft Sans Serif"/>
                <a:cs typeface="Microsoft Sans Serif"/>
              </a:rPr>
              <a:t>работников</a:t>
            </a:r>
            <a:r>
              <a:rPr sz="1600" spc="-5" dirty="0">
                <a:solidFill>
                  <a:srgbClr val="0000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00FF"/>
                </a:solidFill>
                <a:latin typeface="Microsoft Sans Serif"/>
                <a:cs typeface="Microsoft Sans Serif"/>
              </a:rPr>
              <a:t>НИ</a:t>
            </a:r>
            <a:r>
              <a:rPr sz="1600" spc="-40" dirty="0">
                <a:solidFill>
                  <a:srgbClr val="0000FF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0000FF"/>
                </a:solidFill>
                <a:latin typeface="Microsoft Sans Serif"/>
                <a:cs typeface="Microsoft Sans Serif"/>
              </a:rPr>
              <a:t>ТГУ</a:t>
            </a:r>
            <a:endParaRPr sz="1600">
              <a:latin typeface="Microsoft Sans Serif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"/>
              <a:tabLst>
                <a:tab pos="298450" algn="l"/>
                <a:tab pos="2738120" algn="l"/>
              </a:tabLst>
            </a:pPr>
            <a:r>
              <a:rPr sz="1600" spc="-10" dirty="0">
                <a:solidFill>
                  <a:srgbClr val="0000FF"/>
                </a:solidFill>
                <a:latin typeface="Microsoft Sans Serif"/>
                <a:cs typeface="Microsoft Sans Serif"/>
              </a:rPr>
              <a:t>Организация</a:t>
            </a:r>
            <a:r>
              <a:rPr sz="1600" dirty="0">
                <a:solidFill>
                  <a:srgbClr val="0000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0000FF"/>
                </a:solidFill>
                <a:latin typeface="Microsoft Sans Serif"/>
                <a:cs typeface="Microsoft Sans Serif"/>
              </a:rPr>
              <a:t>спортивных</a:t>
            </a:r>
            <a:endParaRPr sz="1600">
              <a:latin typeface="Microsoft Sans Serif"/>
              <a:cs typeface="Microsoft Sans Serif"/>
            </a:endParaRPr>
          </a:p>
          <a:p>
            <a:pPr marL="299085">
              <a:lnSpc>
                <a:spcPct val="100000"/>
              </a:lnSpc>
            </a:pPr>
            <a:r>
              <a:rPr sz="1600" spc="-10" dirty="0">
                <a:solidFill>
                  <a:srgbClr val="0000FF"/>
                </a:solidFill>
                <a:latin typeface="Microsoft Sans Serif"/>
                <a:cs typeface="Microsoft Sans Serif"/>
              </a:rPr>
              <a:t>мероприятий</a:t>
            </a:r>
            <a:r>
              <a:rPr sz="1600" spc="-20" dirty="0">
                <a:solidFill>
                  <a:srgbClr val="0000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00FF"/>
                </a:solidFill>
                <a:latin typeface="Microsoft Sans Serif"/>
                <a:cs typeface="Microsoft Sans Serif"/>
              </a:rPr>
              <a:t>на</a:t>
            </a:r>
            <a:r>
              <a:rPr sz="1600" spc="-40" dirty="0">
                <a:solidFill>
                  <a:srgbClr val="0000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00FF"/>
                </a:solidFill>
                <a:latin typeface="Microsoft Sans Serif"/>
                <a:cs typeface="Microsoft Sans Serif"/>
              </a:rPr>
              <a:t>базах</a:t>
            </a:r>
            <a:r>
              <a:rPr sz="1600" spc="-50" dirty="0">
                <a:solidFill>
                  <a:srgbClr val="0000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00FF"/>
                </a:solidFill>
                <a:latin typeface="Microsoft Sans Serif"/>
                <a:cs typeface="Microsoft Sans Serif"/>
              </a:rPr>
              <a:t>отдыха</a:t>
            </a:r>
            <a:endParaRPr sz="1600">
              <a:latin typeface="Microsoft Sans Serif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"/>
              <a:tabLst>
                <a:tab pos="298450" algn="l"/>
              </a:tabLst>
            </a:pPr>
            <a:r>
              <a:rPr sz="1600" spc="-10" dirty="0">
                <a:solidFill>
                  <a:srgbClr val="0000FF"/>
                </a:solidFill>
                <a:latin typeface="Microsoft Sans Serif"/>
                <a:cs typeface="Microsoft Sans Serif"/>
              </a:rPr>
              <a:t>Скандинавская</a:t>
            </a:r>
            <a:r>
              <a:rPr sz="1600" spc="-90" dirty="0">
                <a:solidFill>
                  <a:srgbClr val="0000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00FF"/>
                </a:solidFill>
                <a:latin typeface="Microsoft Sans Serif"/>
                <a:cs typeface="Microsoft Sans Serif"/>
              </a:rPr>
              <a:t>ходьба</a:t>
            </a:r>
            <a:endParaRPr sz="1600">
              <a:latin typeface="Microsoft Sans Serif"/>
              <a:cs typeface="Microsoft Sans Serif"/>
            </a:endParaRPr>
          </a:p>
          <a:p>
            <a:pPr marL="299085" marR="5080" indent="-287020">
              <a:lnSpc>
                <a:spcPct val="100000"/>
              </a:lnSpc>
              <a:buFont typeface="Wingdings"/>
              <a:buChar char=""/>
              <a:tabLst>
                <a:tab pos="299085" algn="l"/>
                <a:tab pos="354965" algn="l"/>
                <a:tab pos="2442210" algn="l"/>
                <a:tab pos="3624579" algn="l"/>
              </a:tabLst>
            </a:pPr>
            <a:r>
              <a:rPr sz="1600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0000FF"/>
                </a:solidFill>
                <a:latin typeface="Microsoft Sans Serif"/>
                <a:cs typeface="Microsoft Sans Serif"/>
              </a:rPr>
              <a:t>Рождественский</a:t>
            </a:r>
            <a:r>
              <a:rPr sz="1600" dirty="0">
                <a:solidFill>
                  <a:srgbClr val="0000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0000FF"/>
                </a:solidFill>
                <a:latin typeface="Microsoft Sans Serif"/>
                <a:cs typeface="Microsoft Sans Serif"/>
              </a:rPr>
              <a:t>турнир</a:t>
            </a:r>
            <a:r>
              <a:rPr sz="1600" dirty="0">
                <a:solidFill>
                  <a:srgbClr val="0000FF"/>
                </a:solidFill>
                <a:latin typeface="Microsoft Sans Serif"/>
                <a:cs typeface="Microsoft Sans Serif"/>
              </a:rPr>
              <a:t>	</a:t>
            </a:r>
            <a:r>
              <a:rPr sz="1600" spc="-30" dirty="0">
                <a:solidFill>
                  <a:srgbClr val="0000FF"/>
                </a:solidFill>
                <a:latin typeface="Microsoft Sans Serif"/>
                <a:cs typeface="Microsoft Sans Serif"/>
              </a:rPr>
              <a:t>по </a:t>
            </a:r>
            <a:r>
              <a:rPr sz="1600" spc="-10" dirty="0">
                <a:solidFill>
                  <a:srgbClr val="0000FF"/>
                </a:solidFill>
                <a:latin typeface="Microsoft Sans Serif"/>
                <a:cs typeface="Microsoft Sans Serif"/>
              </a:rPr>
              <a:t>волейболу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219575" y="3652837"/>
            <a:ext cx="2995930" cy="1427480"/>
            <a:chOff x="4219575" y="3652837"/>
            <a:chExt cx="2995930" cy="142748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19575" y="3662424"/>
              <a:ext cx="2125726" cy="14175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61176" y="3652837"/>
              <a:ext cx="854075" cy="125253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492625" y="2208212"/>
            <a:ext cx="4365625" cy="370205"/>
          </a:xfrm>
          <a:prstGeom prst="rect">
            <a:avLst/>
          </a:prstGeom>
          <a:ln w="25400">
            <a:solidFill>
              <a:srgbClr val="5B9BD4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5"/>
              </a:spcBef>
            </a:pPr>
            <a:r>
              <a:rPr sz="1800" dirty="0">
                <a:latin typeface="Calibri"/>
                <a:cs typeface="Calibri"/>
              </a:rPr>
              <a:t>ТГУ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sz="18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место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Участвовало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112</a:t>
            </a:r>
            <a:r>
              <a:rPr sz="1800" b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работников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19651" y="2967037"/>
            <a:ext cx="2995930" cy="370205"/>
          </a:xfrm>
          <a:prstGeom prst="rect">
            <a:avLst/>
          </a:prstGeom>
          <a:ln w="25400">
            <a:solidFill>
              <a:srgbClr val="5B9BD4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143510">
              <a:lnSpc>
                <a:spcPct val="100000"/>
              </a:lnSpc>
              <a:spcBef>
                <a:spcPts val="245"/>
              </a:spcBef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14</a:t>
            </a:r>
            <a:r>
              <a:rPr sz="18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команд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*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72</a:t>
            </a:r>
            <a:r>
              <a:rPr sz="180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сотрудника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86701" y="2967100"/>
            <a:ext cx="1631950" cy="217639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608576" y="147701"/>
            <a:ext cx="4064000" cy="1955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04403" y="4813808"/>
            <a:ext cx="1320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888888"/>
                </a:solidFill>
                <a:latin typeface="Times New Roman"/>
                <a:cs typeface="Times New Roman"/>
              </a:rPr>
              <a:t>13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792537" y="41275"/>
            <a:ext cx="4656455" cy="2060575"/>
            <a:chOff x="3792537" y="41275"/>
            <a:chExt cx="4656455" cy="20605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6700" y="41275"/>
              <a:ext cx="3101975" cy="20605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797300" y="958850"/>
              <a:ext cx="1570355" cy="869950"/>
            </a:xfrm>
            <a:custGeom>
              <a:avLst/>
              <a:gdLst/>
              <a:ahLst/>
              <a:cxnLst/>
              <a:rect l="l" t="t" r="r" b="b"/>
              <a:pathLst>
                <a:path w="1570354" h="869950">
                  <a:moveTo>
                    <a:pt x="784987" y="0"/>
                  </a:moveTo>
                  <a:lnTo>
                    <a:pt x="723635" y="1308"/>
                  </a:lnTo>
                  <a:lnTo>
                    <a:pt x="663576" y="5168"/>
                  </a:lnTo>
                  <a:lnTo>
                    <a:pt x="604983" y="11485"/>
                  </a:lnTo>
                  <a:lnTo>
                    <a:pt x="548032" y="20160"/>
                  </a:lnTo>
                  <a:lnTo>
                    <a:pt x="492896" y="31098"/>
                  </a:lnTo>
                  <a:lnTo>
                    <a:pt x="439751" y="44201"/>
                  </a:lnTo>
                  <a:lnTo>
                    <a:pt x="388770" y="59374"/>
                  </a:lnTo>
                  <a:lnTo>
                    <a:pt x="340128" y="76520"/>
                  </a:lnTo>
                  <a:lnTo>
                    <a:pt x="294000" y="95542"/>
                  </a:lnTo>
                  <a:lnTo>
                    <a:pt x="250559" y="116343"/>
                  </a:lnTo>
                  <a:lnTo>
                    <a:pt x="209981" y="138827"/>
                  </a:lnTo>
                  <a:lnTo>
                    <a:pt x="172439" y="162897"/>
                  </a:lnTo>
                  <a:lnTo>
                    <a:pt x="138109" y="188457"/>
                  </a:lnTo>
                  <a:lnTo>
                    <a:pt x="107164" y="215410"/>
                  </a:lnTo>
                  <a:lnTo>
                    <a:pt x="79779" y="243660"/>
                  </a:lnTo>
                  <a:lnTo>
                    <a:pt x="36387" y="303662"/>
                  </a:lnTo>
                  <a:lnTo>
                    <a:pt x="9329" y="367691"/>
                  </a:lnTo>
                  <a:lnTo>
                    <a:pt x="0" y="434975"/>
                  </a:lnTo>
                  <a:lnTo>
                    <a:pt x="2361" y="468975"/>
                  </a:lnTo>
                  <a:lnTo>
                    <a:pt x="20729" y="534727"/>
                  </a:lnTo>
                  <a:lnTo>
                    <a:pt x="56129" y="596840"/>
                  </a:lnTo>
                  <a:lnTo>
                    <a:pt x="107164" y="654539"/>
                  </a:lnTo>
                  <a:lnTo>
                    <a:pt x="138109" y="681492"/>
                  </a:lnTo>
                  <a:lnTo>
                    <a:pt x="172439" y="707052"/>
                  </a:lnTo>
                  <a:lnTo>
                    <a:pt x="209981" y="731122"/>
                  </a:lnTo>
                  <a:lnTo>
                    <a:pt x="250559" y="753606"/>
                  </a:lnTo>
                  <a:lnTo>
                    <a:pt x="294000" y="774407"/>
                  </a:lnTo>
                  <a:lnTo>
                    <a:pt x="340128" y="793429"/>
                  </a:lnTo>
                  <a:lnTo>
                    <a:pt x="388770" y="810575"/>
                  </a:lnTo>
                  <a:lnTo>
                    <a:pt x="439751" y="825748"/>
                  </a:lnTo>
                  <a:lnTo>
                    <a:pt x="492896" y="838851"/>
                  </a:lnTo>
                  <a:lnTo>
                    <a:pt x="548032" y="849789"/>
                  </a:lnTo>
                  <a:lnTo>
                    <a:pt x="604983" y="858464"/>
                  </a:lnTo>
                  <a:lnTo>
                    <a:pt x="663576" y="864781"/>
                  </a:lnTo>
                  <a:lnTo>
                    <a:pt x="723635" y="868641"/>
                  </a:lnTo>
                  <a:lnTo>
                    <a:pt x="784987" y="869950"/>
                  </a:lnTo>
                  <a:lnTo>
                    <a:pt x="846339" y="868641"/>
                  </a:lnTo>
                  <a:lnTo>
                    <a:pt x="906401" y="864781"/>
                  </a:lnTo>
                  <a:lnTo>
                    <a:pt x="964997" y="858464"/>
                  </a:lnTo>
                  <a:lnTo>
                    <a:pt x="1021953" y="849789"/>
                  </a:lnTo>
                  <a:lnTo>
                    <a:pt x="1077095" y="838851"/>
                  </a:lnTo>
                  <a:lnTo>
                    <a:pt x="1130247" y="825748"/>
                  </a:lnTo>
                  <a:lnTo>
                    <a:pt x="1181236" y="810575"/>
                  </a:lnTo>
                  <a:lnTo>
                    <a:pt x="1229886" y="793429"/>
                  </a:lnTo>
                  <a:lnTo>
                    <a:pt x="1276023" y="774407"/>
                  </a:lnTo>
                  <a:lnTo>
                    <a:pt x="1319473" y="753606"/>
                  </a:lnTo>
                  <a:lnTo>
                    <a:pt x="1360060" y="731122"/>
                  </a:lnTo>
                  <a:lnTo>
                    <a:pt x="1397611" y="707052"/>
                  </a:lnTo>
                  <a:lnTo>
                    <a:pt x="1431950" y="681492"/>
                  </a:lnTo>
                  <a:lnTo>
                    <a:pt x="1462903" y="654539"/>
                  </a:lnTo>
                  <a:lnTo>
                    <a:pt x="1490296" y="626289"/>
                  </a:lnTo>
                  <a:lnTo>
                    <a:pt x="1533700" y="566287"/>
                  </a:lnTo>
                  <a:lnTo>
                    <a:pt x="1560768" y="502258"/>
                  </a:lnTo>
                  <a:lnTo>
                    <a:pt x="1570101" y="434975"/>
                  </a:lnTo>
                  <a:lnTo>
                    <a:pt x="1567738" y="400974"/>
                  </a:lnTo>
                  <a:lnTo>
                    <a:pt x="1549364" y="335222"/>
                  </a:lnTo>
                  <a:lnTo>
                    <a:pt x="1513953" y="273109"/>
                  </a:lnTo>
                  <a:lnTo>
                    <a:pt x="1462903" y="215410"/>
                  </a:lnTo>
                  <a:lnTo>
                    <a:pt x="1431950" y="188457"/>
                  </a:lnTo>
                  <a:lnTo>
                    <a:pt x="1397611" y="162897"/>
                  </a:lnTo>
                  <a:lnTo>
                    <a:pt x="1360060" y="138827"/>
                  </a:lnTo>
                  <a:lnTo>
                    <a:pt x="1319473" y="116343"/>
                  </a:lnTo>
                  <a:lnTo>
                    <a:pt x="1276023" y="95542"/>
                  </a:lnTo>
                  <a:lnTo>
                    <a:pt x="1229886" y="76520"/>
                  </a:lnTo>
                  <a:lnTo>
                    <a:pt x="1181236" y="59374"/>
                  </a:lnTo>
                  <a:lnTo>
                    <a:pt x="1130247" y="44201"/>
                  </a:lnTo>
                  <a:lnTo>
                    <a:pt x="1077095" y="31098"/>
                  </a:lnTo>
                  <a:lnTo>
                    <a:pt x="1021953" y="20160"/>
                  </a:lnTo>
                  <a:lnTo>
                    <a:pt x="964997" y="11485"/>
                  </a:lnTo>
                  <a:lnTo>
                    <a:pt x="906401" y="5168"/>
                  </a:lnTo>
                  <a:lnTo>
                    <a:pt x="846339" y="1308"/>
                  </a:lnTo>
                  <a:lnTo>
                    <a:pt x="784987" y="0"/>
                  </a:lnTo>
                  <a:close/>
                </a:path>
              </a:pathLst>
            </a:custGeom>
            <a:solidFill>
              <a:srgbClr val="00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97300" y="958850"/>
              <a:ext cx="1570355" cy="869950"/>
            </a:xfrm>
            <a:custGeom>
              <a:avLst/>
              <a:gdLst/>
              <a:ahLst/>
              <a:cxnLst/>
              <a:rect l="l" t="t" r="r" b="b"/>
              <a:pathLst>
                <a:path w="1570354" h="869950">
                  <a:moveTo>
                    <a:pt x="0" y="434975"/>
                  </a:moveTo>
                  <a:lnTo>
                    <a:pt x="9329" y="367691"/>
                  </a:lnTo>
                  <a:lnTo>
                    <a:pt x="36387" y="303662"/>
                  </a:lnTo>
                  <a:lnTo>
                    <a:pt x="79779" y="243660"/>
                  </a:lnTo>
                  <a:lnTo>
                    <a:pt x="107164" y="215410"/>
                  </a:lnTo>
                  <a:lnTo>
                    <a:pt x="138109" y="188457"/>
                  </a:lnTo>
                  <a:lnTo>
                    <a:pt x="172439" y="162897"/>
                  </a:lnTo>
                  <a:lnTo>
                    <a:pt x="209981" y="138827"/>
                  </a:lnTo>
                  <a:lnTo>
                    <a:pt x="250559" y="116343"/>
                  </a:lnTo>
                  <a:lnTo>
                    <a:pt x="294000" y="95542"/>
                  </a:lnTo>
                  <a:lnTo>
                    <a:pt x="340128" y="76520"/>
                  </a:lnTo>
                  <a:lnTo>
                    <a:pt x="388770" y="59374"/>
                  </a:lnTo>
                  <a:lnTo>
                    <a:pt x="439751" y="44201"/>
                  </a:lnTo>
                  <a:lnTo>
                    <a:pt x="492896" y="31098"/>
                  </a:lnTo>
                  <a:lnTo>
                    <a:pt x="548032" y="20160"/>
                  </a:lnTo>
                  <a:lnTo>
                    <a:pt x="604983" y="11485"/>
                  </a:lnTo>
                  <a:lnTo>
                    <a:pt x="663576" y="5168"/>
                  </a:lnTo>
                  <a:lnTo>
                    <a:pt x="723635" y="1308"/>
                  </a:lnTo>
                  <a:lnTo>
                    <a:pt x="784987" y="0"/>
                  </a:lnTo>
                  <a:lnTo>
                    <a:pt x="846339" y="1308"/>
                  </a:lnTo>
                  <a:lnTo>
                    <a:pt x="906401" y="5168"/>
                  </a:lnTo>
                  <a:lnTo>
                    <a:pt x="964997" y="11485"/>
                  </a:lnTo>
                  <a:lnTo>
                    <a:pt x="1021953" y="20160"/>
                  </a:lnTo>
                  <a:lnTo>
                    <a:pt x="1077095" y="31098"/>
                  </a:lnTo>
                  <a:lnTo>
                    <a:pt x="1130247" y="44201"/>
                  </a:lnTo>
                  <a:lnTo>
                    <a:pt x="1181236" y="59374"/>
                  </a:lnTo>
                  <a:lnTo>
                    <a:pt x="1229886" y="76520"/>
                  </a:lnTo>
                  <a:lnTo>
                    <a:pt x="1276023" y="95542"/>
                  </a:lnTo>
                  <a:lnTo>
                    <a:pt x="1319473" y="116343"/>
                  </a:lnTo>
                  <a:lnTo>
                    <a:pt x="1360060" y="138827"/>
                  </a:lnTo>
                  <a:lnTo>
                    <a:pt x="1397611" y="162897"/>
                  </a:lnTo>
                  <a:lnTo>
                    <a:pt x="1431950" y="188457"/>
                  </a:lnTo>
                  <a:lnTo>
                    <a:pt x="1462903" y="215410"/>
                  </a:lnTo>
                  <a:lnTo>
                    <a:pt x="1490296" y="243660"/>
                  </a:lnTo>
                  <a:lnTo>
                    <a:pt x="1533700" y="303662"/>
                  </a:lnTo>
                  <a:lnTo>
                    <a:pt x="1560768" y="367691"/>
                  </a:lnTo>
                  <a:lnTo>
                    <a:pt x="1570101" y="434975"/>
                  </a:lnTo>
                  <a:lnTo>
                    <a:pt x="1567738" y="468975"/>
                  </a:lnTo>
                  <a:lnTo>
                    <a:pt x="1549364" y="534727"/>
                  </a:lnTo>
                  <a:lnTo>
                    <a:pt x="1513953" y="596840"/>
                  </a:lnTo>
                  <a:lnTo>
                    <a:pt x="1462903" y="654539"/>
                  </a:lnTo>
                  <a:lnTo>
                    <a:pt x="1431950" y="681492"/>
                  </a:lnTo>
                  <a:lnTo>
                    <a:pt x="1397611" y="707052"/>
                  </a:lnTo>
                  <a:lnTo>
                    <a:pt x="1360060" y="731122"/>
                  </a:lnTo>
                  <a:lnTo>
                    <a:pt x="1319473" y="753606"/>
                  </a:lnTo>
                  <a:lnTo>
                    <a:pt x="1276023" y="774407"/>
                  </a:lnTo>
                  <a:lnTo>
                    <a:pt x="1229886" y="793429"/>
                  </a:lnTo>
                  <a:lnTo>
                    <a:pt x="1181236" y="810575"/>
                  </a:lnTo>
                  <a:lnTo>
                    <a:pt x="1130247" y="825748"/>
                  </a:lnTo>
                  <a:lnTo>
                    <a:pt x="1077095" y="838851"/>
                  </a:lnTo>
                  <a:lnTo>
                    <a:pt x="1021953" y="849789"/>
                  </a:lnTo>
                  <a:lnTo>
                    <a:pt x="964997" y="858464"/>
                  </a:lnTo>
                  <a:lnTo>
                    <a:pt x="906401" y="864781"/>
                  </a:lnTo>
                  <a:lnTo>
                    <a:pt x="846339" y="868641"/>
                  </a:lnTo>
                  <a:lnTo>
                    <a:pt x="784987" y="869950"/>
                  </a:lnTo>
                  <a:lnTo>
                    <a:pt x="723635" y="868641"/>
                  </a:lnTo>
                  <a:lnTo>
                    <a:pt x="663576" y="864781"/>
                  </a:lnTo>
                  <a:lnTo>
                    <a:pt x="604983" y="858464"/>
                  </a:lnTo>
                  <a:lnTo>
                    <a:pt x="548032" y="849789"/>
                  </a:lnTo>
                  <a:lnTo>
                    <a:pt x="492896" y="838851"/>
                  </a:lnTo>
                  <a:lnTo>
                    <a:pt x="439751" y="825748"/>
                  </a:lnTo>
                  <a:lnTo>
                    <a:pt x="388770" y="810575"/>
                  </a:lnTo>
                  <a:lnTo>
                    <a:pt x="340128" y="793429"/>
                  </a:lnTo>
                  <a:lnTo>
                    <a:pt x="294000" y="774407"/>
                  </a:lnTo>
                  <a:lnTo>
                    <a:pt x="250559" y="753606"/>
                  </a:lnTo>
                  <a:lnTo>
                    <a:pt x="209981" y="731122"/>
                  </a:lnTo>
                  <a:lnTo>
                    <a:pt x="172439" y="707052"/>
                  </a:lnTo>
                  <a:lnTo>
                    <a:pt x="138109" y="681492"/>
                  </a:lnTo>
                  <a:lnTo>
                    <a:pt x="107164" y="654539"/>
                  </a:lnTo>
                  <a:lnTo>
                    <a:pt x="79779" y="626289"/>
                  </a:lnTo>
                  <a:lnTo>
                    <a:pt x="36387" y="566287"/>
                  </a:lnTo>
                  <a:lnTo>
                    <a:pt x="9329" y="502258"/>
                  </a:lnTo>
                  <a:lnTo>
                    <a:pt x="0" y="4349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193794" y="1007490"/>
            <a:ext cx="77787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0000"/>
                </a:solidFill>
                <a:latin typeface="Times New Roman"/>
                <a:cs typeface="Times New Roman"/>
              </a:rPr>
              <a:t>&gt;1350</a:t>
            </a:r>
            <a:endParaRPr sz="2400">
              <a:latin typeface="Times New Roman"/>
              <a:cs typeface="Times New Roman"/>
            </a:endParaRPr>
          </a:p>
          <a:p>
            <a:pPr marL="44450">
              <a:lnSpc>
                <a:spcPct val="100000"/>
              </a:lnSpc>
            </a:pP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детей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4675" y="1707591"/>
            <a:ext cx="2021205" cy="1368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6830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333FF"/>
                </a:solidFill>
                <a:latin typeface="Times New Roman"/>
                <a:cs typeface="Times New Roman"/>
              </a:rPr>
              <a:t>Путевок</a:t>
            </a:r>
            <a:endParaRPr sz="2400">
              <a:latin typeface="Times New Roman"/>
              <a:cs typeface="Times New Roman"/>
            </a:endParaRPr>
          </a:p>
          <a:p>
            <a:pPr marR="36830" algn="ctr">
              <a:lnSpc>
                <a:spcPct val="100000"/>
              </a:lnSpc>
            </a:pPr>
            <a:r>
              <a:rPr sz="2400" b="1" dirty="0">
                <a:solidFill>
                  <a:srgbClr val="3333FF"/>
                </a:solidFill>
                <a:latin typeface="Times New Roman"/>
                <a:cs typeface="Times New Roman"/>
              </a:rPr>
              <a:t>в</a:t>
            </a:r>
            <a:r>
              <a:rPr sz="2400" b="1" spc="-50" dirty="0"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  <a:r>
              <a:rPr sz="2400" b="1" spc="225" dirty="0">
                <a:solidFill>
                  <a:srgbClr val="3333FF"/>
                </a:solidFill>
                <a:latin typeface="Times New Roman"/>
                <a:cs typeface="Times New Roman"/>
              </a:rPr>
              <a:t>д/с</a:t>
            </a:r>
            <a:r>
              <a:rPr sz="2400" b="1" spc="-40" dirty="0"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  <a:r>
              <a:rPr sz="2400" b="1" spc="-60" dirty="0">
                <a:solidFill>
                  <a:srgbClr val="3333FF"/>
                </a:solidFill>
                <a:latin typeface="Times New Roman"/>
                <a:cs typeface="Times New Roman"/>
              </a:rPr>
              <a:t>ТГУ</a:t>
            </a:r>
            <a:r>
              <a:rPr sz="2400" b="1" spc="-40" dirty="0"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3333FF"/>
                </a:solidFill>
                <a:latin typeface="Times New Roman"/>
                <a:cs typeface="Times New Roman"/>
              </a:rPr>
              <a:t>–</a:t>
            </a:r>
            <a:r>
              <a:rPr sz="2400" b="1" spc="-40" dirty="0"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58</a:t>
            </a:r>
            <a:endParaRPr sz="2400">
              <a:latin typeface="Times New Roman"/>
              <a:cs typeface="Times New Roman"/>
            </a:endParaRPr>
          </a:p>
          <a:p>
            <a:pPr marL="133350" algn="ctr">
              <a:lnSpc>
                <a:spcPct val="100000"/>
              </a:lnSpc>
              <a:spcBef>
                <a:spcPts val="490"/>
              </a:spcBef>
            </a:pP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Конкурс</a:t>
            </a:r>
            <a:r>
              <a:rPr sz="1800" b="1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«В</a:t>
            </a:r>
            <a:r>
              <a:rPr sz="1800" b="1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ТГУ</a:t>
            </a:r>
            <a:r>
              <a:rPr sz="1800" b="1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с</a:t>
            </a:r>
            <a:endParaRPr sz="1800">
              <a:latin typeface="Times New Roman"/>
              <a:cs typeface="Times New Roman"/>
            </a:endParaRPr>
          </a:p>
          <a:p>
            <a:pPr marL="133985" algn="ctr">
              <a:lnSpc>
                <a:spcPct val="100000"/>
              </a:lnSpc>
            </a:pPr>
            <a:r>
              <a:rPr sz="18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пеленок»</a:t>
            </a:r>
            <a:r>
              <a:rPr sz="1800" b="1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2023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47415" y="2263266"/>
            <a:ext cx="16516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3333FF"/>
                </a:solidFill>
                <a:latin typeface="Times New Roman"/>
                <a:cs typeface="Times New Roman"/>
              </a:rPr>
              <a:t>Семейные</a:t>
            </a:r>
            <a:r>
              <a:rPr sz="1600" b="1" spc="-50" dirty="0"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  <a:r>
              <a:rPr sz="1600" b="1" spc="-25" dirty="0">
                <a:solidFill>
                  <a:srgbClr val="3333FF"/>
                </a:solidFill>
                <a:latin typeface="Times New Roman"/>
                <a:cs typeface="Times New Roman"/>
              </a:rPr>
              <a:t>старты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32450" y="2160587"/>
            <a:ext cx="3348354" cy="370205"/>
          </a:xfrm>
          <a:prstGeom prst="rect">
            <a:avLst/>
          </a:prstGeom>
          <a:ln w="25400">
            <a:solidFill>
              <a:srgbClr val="5B9BD4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267970">
              <a:lnSpc>
                <a:spcPct val="100000"/>
              </a:lnSpc>
              <a:spcBef>
                <a:spcPts val="245"/>
              </a:spcBef>
            </a:pPr>
            <a:r>
              <a:rPr sz="1400" dirty="0">
                <a:latin typeface="Calibri"/>
                <a:cs typeface="Calibri"/>
              </a:rPr>
              <a:t>Закуплено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выдано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1450</a:t>
            </a:r>
            <a:r>
              <a:rPr sz="1800" b="1" spc="-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подарков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135636"/>
            <a:ext cx="3063240" cy="148742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827657" y="200405"/>
            <a:ext cx="1814830" cy="124206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algn="ctr">
              <a:lnSpc>
                <a:spcPts val="1639"/>
              </a:lnSpc>
              <a:spcBef>
                <a:spcPts val="285"/>
              </a:spcBef>
            </a:pPr>
            <a:r>
              <a:rPr sz="1500" b="1" spc="-10" dirty="0">
                <a:latin typeface="Calibri"/>
                <a:cs typeface="Calibri"/>
              </a:rPr>
              <a:t>Комиссия</a:t>
            </a:r>
            <a:r>
              <a:rPr sz="1500" b="1" spc="-40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по</a:t>
            </a:r>
            <a:r>
              <a:rPr sz="1500" b="1" spc="-3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работе</a:t>
            </a:r>
            <a:r>
              <a:rPr sz="1500" b="1" spc="-40" dirty="0">
                <a:latin typeface="Calibri"/>
                <a:cs typeface="Calibri"/>
              </a:rPr>
              <a:t> </a:t>
            </a:r>
            <a:r>
              <a:rPr sz="1500" b="1" spc="-50" dirty="0">
                <a:latin typeface="Calibri"/>
                <a:cs typeface="Calibri"/>
              </a:rPr>
              <a:t>с </a:t>
            </a:r>
            <a:r>
              <a:rPr sz="1500" b="1" spc="-10" dirty="0">
                <a:latin typeface="Calibri"/>
                <a:cs typeface="Calibri"/>
              </a:rPr>
              <a:t>детьми</a:t>
            </a:r>
            <a:endParaRPr sz="15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  <a:spcBef>
                <a:spcPts val="650"/>
              </a:spcBef>
            </a:pPr>
            <a:r>
              <a:rPr sz="1500" spc="-10" dirty="0">
                <a:latin typeface="Calibri"/>
                <a:cs typeface="Calibri"/>
              </a:rPr>
              <a:t>Председатель</a:t>
            </a:r>
            <a:r>
              <a:rPr sz="1500" spc="-65" dirty="0">
                <a:latin typeface="Calibri"/>
                <a:cs typeface="Calibri"/>
              </a:rPr>
              <a:t> </a:t>
            </a:r>
            <a:r>
              <a:rPr sz="1500" spc="-50" dirty="0">
                <a:latin typeface="Calibri"/>
                <a:cs typeface="Calibri"/>
              </a:rPr>
              <a:t>–</a:t>
            </a:r>
            <a:endParaRPr sz="1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500" b="1" spc="-10" dirty="0">
                <a:solidFill>
                  <a:srgbClr val="3333FF"/>
                </a:solidFill>
                <a:latin typeface="Calibri"/>
                <a:cs typeface="Calibri"/>
              </a:rPr>
              <a:t>Хохлова</a:t>
            </a:r>
            <a:endParaRPr sz="1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1500" b="1" spc="-10" dirty="0">
                <a:solidFill>
                  <a:srgbClr val="3333FF"/>
                </a:solidFill>
                <a:latin typeface="Calibri"/>
                <a:cs typeface="Calibri"/>
              </a:rPr>
              <a:t>Татьяна</a:t>
            </a:r>
            <a:r>
              <a:rPr sz="1500" b="1" spc="-5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3333FF"/>
                </a:solidFill>
                <a:latin typeface="Calibri"/>
                <a:cs typeface="Calibri"/>
              </a:rPr>
              <a:t>Витальевна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-4762" y="74676"/>
            <a:ext cx="1609725" cy="1681480"/>
            <a:chOff x="-4762" y="74676"/>
            <a:chExt cx="1609725" cy="168148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4676"/>
              <a:ext cx="1604772" cy="16809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02743"/>
              <a:ext cx="1557528" cy="158470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0" y="102743"/>
              <a:ext cx="1557655" cy="1584960"/>
            </a:xfrm>
            <a:custGeom>
              <a:avLst/>
              <a:gdLst/>
              <a:ahLst/>
              <a:cxnLst/>
              <a:rect l="l" t="t" r="r" b="b"/>
              <a:pathLst>
                <a:path w="1557655" h="1584960">
                  <a:moveTo>
                    <a:pt x="0" y="792353"/>
                  </a:moveTo>
                  <a:lnTo>
                    <a:pt x="1421" y="744081"/>
                  </a:lnTo>
                  <a:lnTo>
                    <a:pt x="5630" y="696574"/>
                  </a:lnTo>
                  <a:lnTo>
                    <a:pt x="12546" y="649916"/>
                  </a:lnTo>
                  <a:lnTo>
                    <a:pt x="22088" y="604189"/>
                  </a:lnTo>
                  <a:lnTo>
                    <a:pt x="34173" y="559476"/>
                  </a:lnTo>
                  <a:lnTo>
                    <a:pt x="48721" y="515860"/>
                  </a:lnTo>
                  <a:lnTo>
                    <a:pt x="65650" y="473423"/>
                  </a:lnTo>
                  <a:lnTo>
                    <a:pt x="84878" y="432249"/>
                  </a:lnTo>
                  <a:lnTo>
                    <a:pt x="106324" y="392420"/>
                  </a:lnTo>
                  <a:lnTo>
                    <a:pt x="129907" y="354019"/>
                  </a:lnTo>
                  <a:lnTo>
                    <a:pt x="155544" y="317130"/>
                  </a:lnTo>
                  <a:lnTo>
                    <a:pt x="183155" y="281834"/>
                  </a:lnTo>
                  <a:lnTo>
                    <a:pt x="212659" y="248215"/>
                  </a:lnTo>
                  <a:lnTo>
                    <a:pt x="243973" y="216356"/>
                  </a:lnTo>
                  <a:lnTo>
                    <a:pt x="277016" y="186339"/>
                  </a:lnTo>
                  <a:lnTo>
                    <a:pt x="311707" y="158247"/>
                  </a:lnTo>
                  <a:lnTo>
                    <a:pt x="347965" y="132163"/>
                  </a:lnTo>
                  <a:lnTo>
                    <a:pt x="385707" y="108171"/>
                  </a:lnTo>
                  <a:lnTo>
                    <a:pt x="424853" y="86352"/>
                  </a:lnTo>
                  <a:lnTo>
                    <a:pt x="465320" y="66789"/>
                  </a:lnTo>
                  <a:lnTo>
                    <a:pt x="507028" y="49567"/>
                  </a:lnTo>
                  <a:lnTo>
                    <a:pt x="549895" y="34766"/>
                  </a:lnTo>
                  <a:lnTo>
                    <a:pt x="593839" y="22471"/>
                  </a:lnTo>
                  <a:lnTo>
                    <a:pt x="638780" y="12764"/>
                  </a:lnTo>
                  <a:lnTo>
                    <a:pt x="684635" y="5728"/>
                  </a:lnTo>
                  <a:lnTo>
                    <a:pt x="731324" y="1445"/>
                  </a:lnTo>
                  <a:lnTo>
                    <a:pt x="778764" y="0"/>
                  </a:lnTo>
                  <a:lnTo>
                    <a:pt x="826203" y="1445"/>
                  </a:lnTo>
                  <a:lnTo>
                    <a:pt x="872892" y="5728"/>
                  </a:lnTo>
                  <a:lnTo>
                    <a:pt x="918747" y="12764"/>
                  </a:lnTo>
                  <a:lnTo>
                    <a:pt x="963688" y="22471"/>
                  </a:lnTo>
                  <a:lnTo>
                    <a:pt x="1007632" y="34766"/>
                  </a:lnTo>
                  <a:lnTo>
                    <a:pt x="1050499" y="49567"/>
                  </a:lnTo>
                  <a:lnTo>
                    <a:pt x="1092207" y="66789"/>
                  </a:lnTo>
                  <a:lnTo>
                    <a:pt x="1132674" y="86352"/>
                  </a:lnTo>
                  <a:lnTo>
                    <a:pt x="1171820" y="108171"/>
                  </a:lnTo>
                  <a:lnTo>
                    <a:pt x="1209562" y="132163"/>
                  </a:lnTo>
                  <a:lnTo>
                    <a:pt x="1245820" y="158247"/>
                  </a:lnTo>
                  <a:lnTo>
                    <a:pt x="1280511" y="186339"/>
                  </a:lnTo>
                  <a:lnTo>
                    <a:pt x="1313554" y="216356"/>
                  </a:lnTo>
                  <a:lnTo>
                    <a:pt x="1344868" y="248215"/>
                  </a:lnTo>
                  <a:lnTo>
                    <a:pt x="1374372" y="281834"/>
                  </a:lnTo>
                  <a:lnTo>
                    <a:pt x="1401983" y="317130"/>
                  </a:lnTo>
                  <a:lnTo>
                    <a:pt x="1427620" y="354019"/>
                  </a:lnTo>
                  <a:lnTo>
                    <a:pt x="1451203" y="392420"/>
                  </a:lnTo>
                  <a:lnTo>
                    <a:pt x="1472649" y="432249"/>
                  </a:lnTo>
                  <a:lnTo>
                    <a:pt x="1491877" y="473423"/>
                  </a:lnTo>
                  <a:lnTo>
                    <a:pt x="1508806" y="515860"/>
                  </a:lnTo>
                  <a:lnTo>
                    <a:pt x="1523354" y="559476"/>
                  </a:lnTo>
                  <a:lnTo>
                    <a:pt x="1535439" y="604189"/>
                  </a:lnTo>
                  <a:lnTo>
                    <a:pt x="1544981" y="649916"/>
                  </a:lnTo>
                  <a:lnTo>
                    <a:pt x="1551897" y="696574"/>
                  </a:lnTo>
                  <a:lnTo>
                    <a:pt x="1556106" y="744081"/>
                  </a:lnTo>
                  <a:lnTo>
                    <a:pt x="1557528" y="792353"/>
                  </a:lnTo>
                  <a:lnTo>
                    <a:pt x="1556106" y="840624"/>
                  </a:lnTo>
                  <a:lnTo>
                    <a:pt x="1551897" y="888131"/>
                  </a:lnTo>
                  <a:lnTo>
                    <a:pt x="1544981" y="934789"/>
                  </a:lnTo>
                  <a:lnTo>
                    <a:pt x="1535439" y="980516"/>
                  </a:lnTo>
                  <a:lnTo>
                    <a:pt x="1523354" y="1025229"/>
                  </a:lnTo>
                  <a:lnTo>
                    <a:pt x="1508806" y="1068845"/>
                  </a:lnTo>
                  <a:lnTo>
                    <a:pt x="1491877" y="1111282"/>
                  </a:lnTo>
                  <a:lnTo>
                    <a:pt x="1472649" y="1152456"/>
                  </a:lnTo>
                  <a:lnTo>
                    <a:pt x="1451203" y="1192285"/>
                  </a:lnTo>
                  <a:lnTo>
                    <a:pt x="1427620" y="1230686"/>
                  </a:lnTo>
                  <a:lnTo>
                    <a:pt x="1401983" y="1267575"/>
                  </a:lnTo>
                  <a:lnTo>
                    <a:pt x="1374372" y="1302871"/>
                  </a:lnTo>
                  <a:lnTo>
                    <a:pt x="1344868" y="1336490"/>
                  </a:lnTo>
                  <a:lnTo>
                    <a:pt x="1313554" y="1368349"/>
                  </a:lnTo>
                  <a:lnTo>
                    <a:pt x="1280511" y="1398366"/>
                  </a:lnTo>
                  <a:lnTo>
                    <a:pt x="1245820" y="1426458"/>
                  </a:lnTo>
                  <a:lnTo>
                    <a:pt x="1209562" y="1452542"/>
                  </a:lnTo>
                  <a:lnTo>
                    <a:pt x="1171820" y="1476534"/>
                  </a:lnTo>
                  <a:lnTo>
                    <a:pt x="1132674" y="1498353"/>
                  </a:lnTo>
                  <a:lnTo>
                    <a:pt x="1092207" y="1517916"/>
                  </a:lnTo>
                  <a:lnTo>
                    <a:pt x="1050499" y="1535138"/>
                  </a:lnTo>
                  <a:lnTo>
                    <a:pt x="1007632" y="1549939"/>
                  </a:lnTo>
                  <a:lnTo>
                    <a:pt x="963688" y="1562234"/>
                  </a:lnTo>
                  <a:lnTo>
                    <a:pt x="918747" y="1571941"/>
                  </a:lnTo>
                  <a:lnTo>
                    <a:pt x="872892" y="1578977"/>
                  </a:lnTo>
                  <a:lnTo>
                    <a:pt x="826203" y="1583260"/>
                  </a:lnTo>
                  <a:lnTo>
                    <a:pt x="778764" y="1584706"/>
                  </a:lnTo>
                  <a:lnTo>
                    <a:pt x="731324" y="1583260"/>
                  </a:lnTo>
                  <a:lnTo>
                    <a:pt x="684635" y="1578977"/>
                  </a:lnTo>
                  <a:lnTo>
                    <a:pt x="638780" y="1571941"/>
                  </a:lnTo>
                  <a:lnTo>
                    <a:pt x="593839" y="1562234"/>
                  </a:lnTo>
                  <a:lnTo>
                    <a:pt x="549895" y="1549939"/>
                  </a:lnTo>
                  <a:lnTo>
                    <a:pt x="507028" y="1535138"/>
                  </a:lnTo>
                  <a:lnTo>
                    <a:pt x="465320" y="1517916"/>
                  </a:lnTo>
                  <a:lnTo>
                    <a:pt x="424853" y="1498353"/>
                  </a:lnTo>
                  <a:lnTo>
                    <a:pt x="385707" y="1476534"/>
                  </a:lnTo>
                  <a:lnTo>
                    <a:pt x="347965" y="1452542"/>
                  </a:lnTo>
                  <a:lnTo>
                    <a:pt x="311707" y="1426458"/>
                  </a:lnTo>
                  <a:lnTo>
                    <a:pt x="277016" y="1398366"/>
                  </a:lnTo>
                  <a:lnTo>
                    <a:pt x="243973" y="1368349"/>
                  </a:lnTo>
                  <a:lnTo>
                    <a:pt x="212659" y="1336490"/>
                  </a:lnTo>
                  <a:lnTo>
                    <a:pt x="183155" y="1302871"/>
                  </a:lnTo>
                  <a:lnTo>
                    <a:pt x="155544" y="1267575"/>
                  </a:lnTo>
                  <a:lnTo>
                    <a:pt x="129907" y="1230686"/>
                  </a:lnTo>
                  <a:lnTo>
                    <a:pt x="106324" y="1192285"/>
                  </a:lnTo>
                  <a:lnTo>
                    <a:pt x="84878" y="1152456"/>
                  </a:lnTo>
                  <a:lnTo>
                    <a:pt x="65650" y="1111282"/>
                  </a:lnTo>
                  <a:lnTo>
                    <a:pt x="48721" y="1068845"/>
                  </a:lnTo>
                  <a:lnTo>
                    <a:pt x="34173" y="1025229"/>
                  </a:lnTo>
                  <a:lnTo>
                    <a:pt x="22088" y="980516"/>
                  </a:lnTo>
                  <a:lnTo>
                    <a:pt x="12546" y="934789"/>
                  </a:lnTo>
                  <a:lnTo>
                    <a:pt x="5630" y="888131"/>
                  </a:lnTo>
                  <a:lnTo>
                    <a:pt x="1421" y="840624"/>
                  </a:lnTo>
                  <a:lnTo>
                    <a:pt x="0" y="79235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15100" y="2662299"/>
            <a:ext cx="1670050" cy="242087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08300" y="2759011"/>
            <a:ext cx="2803525" cy="21797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6717" y="3656799"/>
            <a:ext cx="5361940" cy="1041181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 marR="5080" algn="just">
              <a:lnSpc>
                <a:spcPct val="101800"/>
              </a:lnSpc>
              <a:spcBef>
                <a:spcPts val="284"/>
              </a:spcBef>
            </a:pPr>
            <a:r>
              <a:rPr sz="3200" spc="-365" dirty="0"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  <a:r>
              <a:rPr sz="3200" spc="1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Подготовлены</a:t>
            </a:r>
            <a:r>
              <a:rPr sz="1600" b="1" spc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комплекты</a:t>
            </a:r>
            <a:r>
              <a:rPr sz="1600" b="1" spc="30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</a:t>
            </a:r>
            <a:r>
              <a:rPr sz="1600" b="1" spc="32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3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молодым </a:t>
            </a:r>
            <a:r>
              <a:rPr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учёным</a:t>
            </a:r>
            <a:r>
              <a:rPr sz="1600" b="1" spc="-2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ТГУ</a:t>
            </a:r>
            <a:r>
              <a:rPr sz="1600" b="1" spc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1600" b="1" spc="-1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получения</a:t>
            </a:r>
            <a:r>
              <a:rPr sz="1600" b="1" spc="-2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сертификатов на</a:t>
            </a:r>
            <a:r>
              <a:rPr sz="1600" b="1" spc="-25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1600" b="1" spc="2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2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жилья</a:t>
            </a:r>
            <a:r>
              <a:rPr sz="1600" b="1" spc="1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600" spc="-1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2,9</a:t>
            </a:r>
            <a:r>
              <a:rPr sz="16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2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</a:t>
            </a:r>
            <a:r>
              <a:rPr sz="1600" spc="-2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</a:t>
            </a:r>
            <a:endParaRPr sz="16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5384" y="0"/>
            <a:ext cx="2795040" cy="142954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39712" y="998646"/>
            <a:ext cx="5921375" cy="2910205"/>
            <a:chOff x="239712" y="998646"/>
            <a:chExt cx="5921375" cy="291020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1260" y="998646"/>
              <a:ext cx="2019810" cy="9084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9712" y="1527175"/>
              <a:ext cx="3863975" cy="238125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726057" y="14097"/>
            <a:ext cx="1339850" cy="65024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71120" marR="64769" algn="ctr">
              <a:lnSpc>
                <a:spcPts val="1100"/>
              </a:lnSpc>
              <a:spcBef>
                <a:spcPts val="215"/>
              </a:spcBef>
            </a:pPr>
            <a:r>
              <a:rPr sz="1000" b="1" dirty="0">
                <a:latin typeface="Calibri"/>
                <a:cs typeface="Calibri"/>
              </a:rPr>
              <a:t>Комиссия</a:t>
            </a:r>
            <a:r>
              <a:rPr sz="1000" b="1" spc="-3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по</a:t>
            </a:r>
            <a:r>
              <a:rPr sz="1000" b="1" spc="-3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работе</a:t>
            </a:r>
            <a:r>
              <a:rPr sz="1000" b="1" spc="-35" dirty="0">
                <a:latin typeface="Calibri"/>
                <a:cs typeface="Calibri"/>
              </a:rPr>
              <a:t> </a:t>
            </a:r>
            <a:r>
              <a:rPr sz="1000" b="1" spc="-50" dirty="0">
                <a:latin typeface="Calibri"/>
                <a:cs typeface="Calibri"/>
              </a:rPr>
              <a:t>с</a:t>
            </a:r>
            <a:r>
              <a:rPr sz="1000" b="1" spc="-10" dirty="0">
                <a:latin typeface="Calibri"/>
                <a:cs typeface="Calibri"/>
              </a:rPr>
              <a:t> молодежью</a:t>
            </a:r>
            <a:endParaRPr sz="1000">
              <a:latin typeface="Calibri"/>
              <a:cs typeface="Calibri"/>
            </a:endParaRPr>
          </a:p>
          <a:p>
            <a:pPr algn="ctr">
              <a:lnSpc>
                <a:spcPts val="1090"/>
              </a:lnSpc>
              <a:spcBef>
                <a:spcPts val="434"/>
              </a:spcBef>
            </a:pPr>
            <a:r>
              <a:rPr sz="1000" spc="-10" dirty="0">
                <a:latin typeface="Calibri"/>
                <a:cs typeface="Calibri"/>
              </a:rPr>
              <a:t>Председатель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–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0000FF"/>
                </a:solidFill>
                <a:latin typeface="Calibri"/>
                <a:cs typeface="Calibri"/>
              </a:rPr>
              <a:t>Гибанов </a:t>
            </a:r>
            <a:r>
              <a:rPr sz="1000" b="1" dirty="0">
                <a:solidFill>
                  <a:srgbClr val="0000FF"/>
                </a:solidFill>
                <a:latin typeface="Calibri"/>
                <a:cs typeface="Calibri"/>
              </a:rPr>
              <a:t>Никита</a:t>
            </a:r>
            <a:r>
              <a:rPr sz="1000" b="1" spc="-3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0000FF"/>
                </a:solidFill>
                <a:latin typeface="Calibri"/>
                <a:cs typeface="Calibri"/>
              </a:rPr>
              <a:t>Сергеевич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29104" y="639851"/>
            <a:ext cx="1334135" cy="69215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25"/>
              </a:spcBef>
            </a:pPr>
            <a:r>
              <a:rPr sz="1000" b="1" spc="-50" dirty="0">
                <a:latin typeface="Calibri"/>
                <a:cs typeface="Calibri"/>
              </a:rPr>
              <a:t>*</a:t>
            </a:r>
            <a:endParaRPr sz="1000">
              <a:latin typeface="Calibri"/>
              <a:cs typeface="Calibri"/>
            </a:endParaRPr>
          </a:p>
          <a:p>
            <a:pPr algn="ctr">
              <a:lnSpc>
                <a:spcPct val="91600"/>
              </a:lnSpc>
              <a:spcBef>
                <a:spcPts val="425"/>
              </a:spcBef>
            </a:pPr>
            <a:r>
              <a:rPr sz="1000" b="1" dirty="0">
                <a:latin typeface="Calibri"/>
                <a:cs typeface="Calibri"/>
              </a:rPr>
              <a:t>Зам.</a:t>
            </a:r>
            <a:r>
              <a:rPr sz="1000" b="1" spc="-3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председателя</a:t>
            </a:r>
            <a:r>
              <a:rPr sz="1000" b="1" spc="-2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ПО</a:t>
            </a:r>
            <a:r>
              <a:rPr sz="1000" b="1" spc="-30" dirty="0">
                <a:latin typeface="Calibri"/>
                <a:cs typeface="Calibri"/>
              </a:rPr>
              <a:t> </a:t>
            </a:r>
            <a:r>
              <a:rPr sz="1000" b="1" spc="-50" dirty="0">
                <a:latin typeface="Calibri"/>
                <a:cs typeface="Calibri"/>
              </a:rPr>
              <a:t>–</a:t>
            </a:r>
            <a:r>
              <a:rPr sz="1000" b="1" dirty="0"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0000FF"/>
                </a:solidFill>
                <a:latin typeface="Calibri"/>
                <a:cs typeface="Calibri"/>
              </a:rPr>
              <a:t>Мясников</a:t>
            </a:r>
            <a:r>
              <a:rPr sz="1000" b="1" spc="-5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0000FF"/>
                </a:solidFill>
                <a:latin typeface="Calibri"/>
                <a:cs typeface="Calibri"/>
              </a:rPr>
              <a:t>Алексей Геннадьевич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-4762" y="-4762"/>
            <a:ext cx="1426845" cy="1446530"/>
            <a:chOff x="-4762" y="-4762"/>
            <a:chExt cx="1426845" cy="144653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421892" cy="14417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374775" cy="13747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0"/>
              <a:ext cx="1374775" cy="1374775"/>
            </a:xfrm>
            <a:custGeom>
              <a:avLst/>
              <a:gdLst/>
              <a:ahLst/>
              <a:cxnLst/>
              <a:rect l="l" t="t" r="r" b="b"/>
              <a:pathLst>
                <a:path w="1374775" h="1374775">
                  <a:moveTo>
                    <a:pt x="0" y="687451"/>
                  </a:moveTo>
                  <a:lnTo>
                    <a:pt x="1585" y="640376"/>
                  </a:lnTo>
                  <a:lnTo>
                    <a:pt x="6275" y="594155"/>
                  </a:lnTo>
                  <a:lnTo>
                    <a:pt x="13965" y="548888"/>
                  </a:lnTo>
                  <a:lnTo>
                    <a:pt x="24554" y="504678"/>
                  </a:lnTo>
                  <a:lnTo>
                    <a:pt x="37940" y="461627"/>
                  </a:lnTo>
                  <a:lnTo>
                    <a:pt x="54019" y="419838"/>
                  </a:lnTo>
                  <a:lnTo>
                    <a:pt x="72690" y="379413"/>
                  </a:lnTo>
                  <a:lnTo>
                    <a:pt x="93850" y="340454"/>
                  </a:lnTo>
                  <a:lnTo>
                    <a:pt x="117397" y="303063"/>
                  </a:lnTo>
                  <a:lnTo>
                    <a:pt x="143229" y="267344"/>
                  </a:lnTo>
                  <a:lnTo>
                    <a:pt x="171242" y="233397"/>
                  </a:lnTo>
                  <a:lnTo>
                    <a:pt x="201336" y="201326"/>
                  </a:lnTo>
                  <a:lnTo>
                    <a:pt x="233407" y="171233"/>
                  </a:lnTo>
                  <a:lnTo>
                    <a:pt x="267352" y="143220"/>
                  </a:lnTo>
                  <a:lnTo>
                    <a:pt x="303071" y="117389"/>
                  </a:lnTo>
                  <a:lnTo>
                    <a:pt x="340459" y="93843"/>
                  </a:lnTo>
                  <a:lnTo>
                    <a:pt x="379416" y="72684"/>
                  </a:lnTo>
                  <a:lnTo>
                    <a:pt x="419838" y="54014"/>
                  </a:lnTo>
                  <a:lnTo>
                    <a:pt x="461623" y="37936"/>
                  </a:lnTo>
                  <a:lnTo>
                    <a:pt x="504669" y="24552"/>
                  </a:lnTo>
                  <a:lnTo>
                    <a:pt x="548873" y="13964"/>
                  </a:lnTo>
                  <a:lnTo>
                    <a:pt x="594133" y="6274"/>
                  </a:lnTo>
                  <a:lnTo>
                    <a:pt x="640347" y="1585"/>
                  </a:lnTo>
                  <a:lnTo>
                    <a:pt x="687412" y="0"/>
                  </a:lnTo>
                  <a:lnTo>
                    <a:pt x="734476" y="1585"/>
                  </a:lnTo>
                  <a:lnTo>
                    <a:pt x="780688" y="6274"/>
                  </a:lnTo>
                  <a:lnTo>
                    <a:pt x="825946" y="13964"/>
                  </a:lnTo>
                  <a:lnTo>
                    <a:pt x="870148" y="24552"/>
                  </a:lnTo>
                  <a:lnTo>
                    <a:pt x="913191" y="37936"/>
                  </a:lnTo>
                  <a:lnTo>
                    <a:pt x="954974" y="54014"/>
                  </a:lnTo>
                  <a:lnTo>
                    <a:pt x="995393" y="72684"/>
                  </a:lnTo>
                  <a:lnTo>
                    <a:pt x="1034347" y="93843"/>
                  </a:lnTo>
                  <a:lnTo>
                    <a:pt x="1071733" y="117389"/>
                  </a:lnTo>
                  <a:lnTo>
                    <a:pt x="1107448" y="143220"/>
                  </a:lnTo>
                  <a:lnTo>
                    <a:pt x="1141391" y="171233"/>
                  </a:lnTo>
                  <a:lnTo>
                    <a:pt x="1173459" y="201326"/>
                  </a:lnTo>
                  <a:lnTo>
                    <a:pt x="1203550" y="233397"/>
                  </a:lnTo>
                  <a:lnTo>
                    <a:pt x="1231561" y="267344"/>
                  </a:lnTo>
                  <a:lnTo>
                    <a:pt x="1257390" y="303063"/>
                  </a:lnTo>
                  <a:lnTo>
                    <a:pt x="1280934" y="340454"/>
                  </a:lnTo>
                  <a:lnTo>
                    <a:pt x="1302092" y="379413"/>
                  </a:lnTo>
                  <a:lnTo>
                    <a:pt x="1320761" y="419838"/>
                  </a:lnTo>
                  <a:lnTo>
                    <a:pt x="1336839" y="461627"/>
                  </a:lnTo>
                  <a:lnTo>
                    <a:pt x="1350223" y="504678"/>
                  </a:lnTo>
                  <a:lnTo>
                    <a:pt x="1360811" y="548888"/>
                  </a:lnTo>
                  <a:lnTo>
                    <a:pt x="1368500" y="594155"/>
                  </a:lnTo>
                  <a:lnTo>
                    <a:pt x="1373189" y="640376"/>
                  </a:lnTo>
                  <a:lnTo>
                    <a:pt x="1374775" y="687451"/>
                  </a:lnTo>
                  <a:lnTo>
                    <a:pt x="1373189" y="734509"/>
                  </a:lnTo>
                  <a:lnTo>
                    <a:pt x="1368500" y="780717"/>
                  </a:lnTo>
                  <a:lnTo>
                    <a:pt x="1360811" y="825972"/>
                  </a:lnTo>
                  <a:lnTo>
                    <a:pt x="1350223" y="870170"/>
                  </a:lnTo>
                  <a:lnTo>
                    <a:pt x="1336839" y="913210"/>
                  </a:lnTo>
                  <a:lnTo>
                    <a:pt x="1320761" y="954990"/>
                  </a:lnTo>
                  <a:lnTo>
                    <a:pt x="1302092" y="995407"/>
                  </a:lnTo>
                  <a:lnTo>
                    <a:pt x="1280934" y="1034358"/>
                  </a:lnTo>
                  <a:lnTo>
                    <a:pt x="1257390" y="1071742"/>
                  </a:lnTo>
                  <a:lnTo>
                    <a:pt x="1231561" y="1107456"/>
                  </a:lnTo>
                  <a:lnTo>
                    <a:pt x="1203550" y="1141397"/>
                  </a:lnTo>
                  <a:lnTo>
                    <a:pt x="1173459" y="1173464"/>
                  </a:lnTo>
                  <a:lnTo>
                    <a:pt x="1141391" y="1203553"/>
                  </a:lnTo>
                  <a:lnTo>
                    <a:pt x="1107448" y="1231563"/>
                  </a:lnTo>
                  <a:lnTo>
                    <a:pt x="1071733" y="1257392"/>
                  </a:lnTo>
                  <a:lnTo>
                    <a:pt x="1034347" y="1280936"/>
                  </a:lnTo>
                  <a:lnTo>
                    <a:pt x="995393" y="1302093"/>
                  </a:lnTo>
                  <a:lnTo>
                    <a:pt x="954974" y="1320762"/>
                  </a:lnTo>
                  <a:lnTo>
                    <a:pt x="913191" y="1336839"/>
                  </a:lnTo>
                  <a:lnTo>
                    <a:pt x="870148" y="1350223"/>
                  </a:lnTo>
                  <a:lnTo>
                    <a:pt x="825946" y="1360811"/>
                  </a:lnTo>
                  <a:lnTo>
                    <a:pt x="780688" y="1368500"/>
                  </a:lnTo>
                  <a:lnTo>
                    <a:pt x="734476" y="1373189"/>
                  </a:lnTo>
                  <a:lnTo>
                    <a:pt x="687412" y="1374775"/>
                  </a:lnTo>
                  <a:lnTo>
                    <a:pt x="640347" y="1373189"/>
                  </a:lnTo>
                  <a:lnTo>
                    <a:pt x="594133" y="1368500"/>
                  </a:lnTo>
                  <a:lnTo>
                    <a:pt x="548873" y="1360811"/>
                  </a:lnTo>
                  <a:lnTo>
                    <a:pt x="504669" y="1350223"/>
                  </a:lnTo>
                  <a:lnTo>
                    <a:pt x="461623" y="1336839"/>
                  </a:lnTo>
                  <a:lnTo>
                    <a:pt x="419838" y="1320762"/>
                  </a:lnTo>
                  <a:lnTo>
                    <a:pt x="379416" y="1302093"/>
                  </a:lnTo>
                  <a:lnTo>
                    <a:pt x="340459" y="1280936"/>
                  </a:lnTo>
                  <a:lnTo>
                    <a:pt x="303071" y="1257392"/>
                  </a:lnTo>
                  <a:lnTo>
                    <a:pt x="267352" y="1231563"/>
                  </a:lnTo>
                  <a:lnTo>
                    <a:pt x="233407" y="1203553"/>
                  </a:lnTo>
                  <a:lnTo>
                    <a:pt x="201336" y="1173464"/>
                  </a:lnTo>
                  <a:lnTo>
                    <a:pt x="171242" y="1141397"/>
                  </a:lnTo>
                  <a:lnTo>
                    <a:pt x="143229" y="1107456"/>
                  </a:lnTo>
                  <a:lnTo>
                    <a:pt x="117397" y="1071742"/>
                  </a:lnTo>
                  <a:lnTo>
                    <a:pt x="93850" y="1034358"/>
                  </a:lnTo>
                  <a:lnTo>
                    <a:pt x="72690" y="995407"/>
                  </a:lnTo>
                  <a:lnTo>
                    <a:pt x="54019" y="954990"/>
                  </a:lnTo>
                  <a:lnTo>
                    <a:pt x="37940" y="913210"/>
                  </a:lnTo>
                  <a:lnTo>
                    <a:pt x="24554" y="870170"/>
                  </a:lnTo>
                  <a:lnTo>
                    <a:pt x="13965" y="825972"/>
                  </a:lnTo>
                  <a:lnTo>
                    <a:pt x="6275" y="780717"/>
                  </a:lnTo>
                  <a:lnTo>
                    <a:pt x="1585" y="734509"/>
                  </a:lnTo>
                  <a:lnTo>
                    <a:pt x="0" y="687451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292600" y="218059"/>
            <a:ext cx="349757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0000"/>
                </a:solidFill>
                <a:latin typeface="Times New Roman"/>
                <a:cs typeface="Times New Roman"/>
              </a:rPr>
              <a:t>Реализация</a:t>
            </a:r>
            <a:r>
              <a:rPr sz="1800" b="1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30" dirty="0">
                <a:solidFill>
                  <a:srgbClr val="FF0000"/>
                </a:solidFill>
                <a:latin typeface="Times New Roman"/>
                <a:cs typeface="Times New Roman"/>
              </a:rPr>
              <a:t>социальных</a:t>
            </a:r>
            <a:r>
              <a:rPr sz="18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проектов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45200" y="4167187"/>
            <a:ext cx="2987675" cy="646430"/>
          </a:xfrm>
          <a:prstGeom prst="rect">
            <a:avLst/>
          </a:prstGeom>
          <a:ln w="25400">
            <a:solidFill>
              <a:srgbClr val="5B9BD4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647700" marR="213360" indent="-425450">
              <a:lnSpc>
                <a:spcPct val="100000"/>
              </a:lnSpc>
              <a:spcBef>
                <a:spcPts val="250"/>
              </a:spcBef>
            </a:pPr>
            <a:r>
              <a:rPr sz="1800" dirty="0">
                <a:latin typeface="Calibri"/>
                <a:cs typeface="Calibri"/>
              </a:rPr>
              <a:t>Обсуждение</a:t>
            </a:r>
            <a:r>
              <a:rPr sz="1800" spc="-10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молодёжной </a:t>
            </a:r>
            <a:r>
              <a:rPr sz="1800" dirty="0">
                <a:latin typeface="Calibri"/>
                <a:cs typeface="Calibri"/>
              </a:rPr>
              <a:t>политики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ВУЗах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62700" y="654050"/>
            <a:ext cx="2541524" cy="1430401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079238" y="2334590"/>
            <a:ext cx="2461260" cy="1089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9530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Проект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«Династии</a:t>
            </a:r>
            <a:r>
              <a:rPr sz="1800" b="1" spc="-5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40" dirty="0">
                <a:solidFill>
                  <a:srgbClr val="0033CC"/>
                </a:solidFill>
                <a:latin typeface="Times New Roman"/>
                <a:cs typeface="Times New Roman"/>
              </a:rPr>
              <a:t>Alma</a:t>
            </a:r>
            <a:r>
              <a:rPr sz="1800" b="1" spc="-5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rgbClr val="0033CC"/>
                </a:solidFill>
                <a:latin typeface="Times New Roman"/>
                <a:cs typeface="Times New Roman"/>
              </a:rPr>
              <a:t>Mater»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95"/>
              </a:spcBef>
            </a:pPr>
            <a:r>
              <a:rPr sz="2800" b="1" spc="254" dirty="0">
                <a:solidFill>
                  <a:srgbClr val="FF0000"/>
                </a:solidFill>
                <a:latin typeface="Times New Roman"/>
                <a:cs typeface="Times New Roman"/>
              </a:rPr>
              <a:t>&gt;</a:t>
            </a: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-165" dirty="0">
                <a:solidFill>
                  <a:srgbClr val="FF0000"/>
                </a:solidFill>
                <a:latin typeface="Times New Roman"/>
                <a:cs typeface="Times New Roman"/>
              </a:rPr>
              <a:t>100</a:t>
            </a: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33CC"/>
                </a:solidFill>
                <a:latin typeface="Times New Roman"/>
                <a:cs typeface="Times New Roman"/>
              </a:rPr>
              <a:t>династий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04403" y="4815332"/>
            <a:ext cx="1320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888888"/>
                </a:solidFill>
                <a:latin typeface="Times New Roman"/>
                <a:cs typeface="Times New Roman"/>
              </a:rPr>
              <a:t>15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50385" y="88392"/>
            <a:ext cx="3289300" cy="1678305"/>
            <a:chOff x="850385" y="88392"/>
            <a:chExt cx="3289300" cy="16783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0385" y="88392"/>
              <a:ext cx="3176026" cy="16413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0700" y="92964"/>
              <a:ext cx="2348483" cy="16733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4339" y="106934"/>
              <a:ext cx="3104349" cy="156387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84339" y="106934"/>
              <a:ext cx="3104515" cy="1564005"/>
            </a:xfrm>
            <a:custGeom>
              <a:avLst/>
              <a:gdLst/>
              <a:ahLst/>
              <a:cxnLst/>
              <a:rect l="l" t="t" r="r" b="b"/>
              <a:pathLst>
                <a:path w="3104515" h="1564005">
                  <a:moveTo>
                    <a:pt x="3104349" y="1563877"/>
                  </a:moveTo>
                  <a:lnTo>
                    <a:pt x="781900" y="1563877"/>
                  </a:lnTo>
                  <a:lnTo>
                    <a:pt x="0" y="781938"/>
                  </a:lnTo>
                  <a:lnTo>
                    <a:pt x="781900" y="0"/>
                  </a:lnTo>
                  <a:lnTo>
                    <a:pt x="3104349" y="0"/>
                  </a:lnTo>
                  <a:lnTo>
                    <a:pt x="3104349" y="1563877"/>
                  </a:lnTo>
                  <a:close/>
                </a:path>
              </a:pathLst>
            </a:custGeom>
            <a:ln w="9525">
              <a:solidFill>
                <a:srgbClr val="5597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960245" y="161290"/>
            <a:ext cx="19050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spcBef>
                <a:spcPts val="100"/>
              </a:spcBef>
            </a:pPr>
            <a:r>
              <a:rPr lang="ru-RU" sz="1600" spc="-10" dirty="0" smtClean="0">
                <a:solidFill>
                  <a:srgbClr val="000000"/>
                </a:solidFill>
                <a:latin typeface="Calibri"/>
                <a:cs typeface="Calibri"/>
              </a:rPr>
              <a:t>Комиссия по к</a:t>
            </a:r>
            <a:r>
              <a:rPr sz="1600" spc="-10" dirty="0" err="1" smtClean="0">
                <a:solidFill>
                  <a:srgbClr val="000000"/>
                </a:solidFill>
                <a:latin typeface="Calibri"/>
                <a:cs typeface="Calibri"/>
              </a:rPr>
              <a:t>ультурно</a:t>
            </a:r>
            <a:r>
              <a:rPr sz="1600" spc="-10" dirty="0" smtClean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endParaRPr sz="1600" spc="-10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r>
              <a:rPr sz="1600" dirty="0" err="1" smtClean="0">
                <a:solidFill>
                  <a:srgbClr val="000000"/>
                </a:solidFill>
                <a:latin typeface="Calibri"/>
                <a:cs typeface="Calibri"/>
              </a:rPr>
              <a:t>массов</a:t>
            </a:r>
            <a:r>
              <a:rPr lang="ru-RU" sz="1600" dirty="0" smtClean="0">
                <a:solidFill>
                  <a:srgbClr val="000000"/>
                </a:solidFill>
                <a:latin typeface="Calibri"/>
                <a:cs typeface="Calibri"/>
              </a:rPr>
              <a:t>ой</a:t>
            </a:r>
            <a:r>
              <a:rPr sz="1600" spc="-45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ru-RU" sz="1600" spc="-45" dirty="0" smtClean="0">
                <a:solidFill>
                  <a:srgbClr val="000000"/>
                </a:solidFill>
                <a:latin typeface="Calibri"/>
                <a:cs typeface="Calibri"/>
              </a:rPr>
              <a:t>работе - </a:t>
            </a:r>
            <a:endParaRPr sz="1600" spc="-1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16370" y="575937"/>
            <a:ext cx="1795145" cy="1093633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065" marR="5080" algn="ctr">
              <a:lnSpc>
                <a:spcPct val="91700"/>
              </a:lnSpc>
              <a:spcBef>
                <a:spcPts val="280"/>
              </a:spcBef>
            </a:pPr>
            <a:endParaRPr lang="ru-RU" sz="1800" spc="-10" dirty="0" smtClean="0">
              <a:latin typeface="Calibri"/>
              <a:cs typeface="Calibri"/>
            </a:endParaRPr>
          </a:p>
          <a:p>
            <a:pPr marL="12065" marR="5080" algn="ctr">
              <a:lnSpc>
                <a:spcPct val="91700"/>
              </a:lnSpc>
              <a:spcBef>
                <a:spcPts val="280"/>
              </a:spcBef>
            </a:pPr>
            <a:r>
              <a:rPr sz="1800" spc="-10" dirty="0" err="1" smtClean="0">
                <a:latin typeface="Calibri"/>
                <a:cs typeface="Calibri"/>
              </a:rPr>
              <a:t>предсе</a:t>
            </a:r>
            <a:r>
              <a:rPr lang="ru-RU" sz="1800" spc="-10" dirty="0" smtClean="0">
                <a:latin typeface="Calibri"/>
                <a:cs typeface="Calibri"/>
              </a:rPr>
              <a:t>д</a:t>
            </a:r>
            <a:r>
              <a:rPr sz="1800" spc="-10" dirty="0" err="1" smtClean="0">
                <a:latin typeface="Calibri"/>
                <a:cs typeface="Calibri"/>
              </a:rPr>
              <a:t>атель</a:t>
            </a:r>
            <a:r>
              <a:rPr sz="1800" spc="-10" dirty="0" smtClean="0"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333FF"/>
                </a:solidFill>
                <a:latin typeface="Calibri"/>
                <a:cs typeface="Calibri"/>
              </a:rPr>
              <a:t>Клименко</a:t>
            </a:r>
            <a:r>
              <a:rPr sz="1800" spc="-9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333FF"/>
                </a:solidFill>
                <a:latin typeface="Calibri"/>
                <a:cs typeface="Calibri"/>
              </a:rPr>
              <a:t>Андрей Олегович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9720" y="94234"/>
            <a:ext cx="6504940" cy="2015489"/>
            <a:chOff x="89720" y="94234"/>
            <a:chExt cx="6504940" cy="2015489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420" y="106934"/>
              <a:ext cx="1563819" cy="156387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2420" y="106934"/>
              <a:ext cx="1564005" cy="1564005"/>
            </a:xfrm>
            <a:custGeom>
              <a:avLst/>
              <a:gdLst/>
              <a:ahLst/>
              <a:cxnLst/>
              <a:rect l="l" t="t" r="r" b="b"/>
              <a:pathLst>
                <a:path w="1564005" h="1564005">
                  <a:moveTo>
                    <a:pt x="0" y="781938"/>
                  </a:moveTo>
                  <a:lnTo>
                    <a:pt x="1427" y="734310"/>
                  </a:lnTo>
                  <a:lnTo>
                    <a:pt x="5653" y="687436"/>
                  </a:lnTo>
                  <a:lnTo>
                    <a:pt x="12597" y="641398"/>
                  </a:lnTo>
                  <a:lnTo>
                    <a:pt x="22178" y="596277"/>
                  </a:lnTo>
                  <a:lnTo>
                    <a:pt x="34312" y="552156"/>
                  </a:lnTo>
                  <a:lnTo>
                    <a:pt x="48919" y="509116"/>
                  </a:lnTo>
                  <a:lnTo>
                    <a:pt x="65916" y="467239"/>
                  </a:lnTo>
                  <a:lnTo>
                    <a:pt x="85222" y="426607"/>
                  </a:lnTo>
                  <a:lnTo>
                    <a:pt x="106755" y="387302"/>
                  </a:lnTo>
                  <a:lnTo>
                    <a:pt x="130433" y="349406"/>
                  </a:lnTo>
                  <a:lnTo>
                    <a:pt x="156175" y="313000"/>
                  </a:lnTo>
                  <a:lnTo>
                    <a:pt x="183898" y="278167"/>
                  </a:lnTo>
                  <a:lnTo>
                    <a:pt x="213521" y="244988"/>
                  </a:lnTo>
                  <a:lnTo>
                    <a:pt x="244962" y="213545"/>
                  </a:lnTo>
                  <a:lnTo>
                    <a:pt x="278139" y="183919"/>
                  </a:lnTo>
                  <a:lnTo>
                    <a:pt x="312971" y="156194"/>
                  </a:lnTo>
                  <a:lnTo>
                    <a:pt x="349375" y="130450"/>
                  </a:lnTo>
                  <a:lnTo>
                    <a:pt x="387270" y="106769"/>
                  </a:lnTo>
                  <a:lnTo>
                    <a:pt x="426575" y="85233"/>
                  </a:lnTo>
                  <a:lnTo>
                    <a:pt x="467206" y="65925"/>
                  </a:lnTo>
                  <a:lnTo>
                    <a:pt x="509083" y="48926"/>
                  </a:lnTo>
                  <a:lnTo>
                    <a:pt x="552123" y="34317"/>
                  </a:lnTo>
                  <a:lnTo>
                    <a:pt x="596246" y="22181"/>
                  </a:lnTo>
                  <a:lnTo>
                    <a:pt x="641368" y="12599"/>
                  </a:lnTo>
                  <a:lnTo>
                    <a:pt x="687409" y="5654"/>
                  </a:lnTo>
                  <a:lnTo>
                    <a:pt x="734286" y="1427"/>
                  </a:lnTo>
                  <a:lnTo>
                    <a:pt x="781918" y="0"/>
                  </a:lnTo>
                  <a:lnTo>
                    <a:pt x="829555" y="1427"/>
                  </a:lnTo>
                  <a:lnTo>
                    <a:pt x="876437" y="5654"/>
                  </a:lnTo>
                  <a:lnTo>
                    <a:pt x="922481" y="12599"/>
                  </a:lnTo>
                  <a:lnTo>
                    <a:pt x="967606" y="22181"/>
                  </a:lnTo>
                  <a:lnTo>
                    <a:pt x="1011730" y="34317"/>
                  </a:lnTo>
                  <a:lnTo>
                    <a:pt x="1054772" y="48926"/>
                  </a:lnTo>
                  <a:lnTo>
                    <a:pt x="1096649" y="65925"/>
                  </a:lnTo>
                  <a:lnTo>
                    <a:pt x="1137280" y="85233"/>
                  </a:lnTo>
                  <a:lnTo>
                    <a:pt x="1176584" y="106769"/>
                  </a:lnTo>
                  <a:lnTo>
                    <a:pt x="1214478" y="130450"/>
                  </a:lnTo>
                  <a:lnTo>
                    <a:pt x="1250881" y="156194"/>
                  </a:lnTo>
                  <a:lnTo>
                    <a:pt x="1285710" y="183919"/>
                  </a:lnTo>
                  <a:lnTo>
                    <a:pt x="1318885" y="213545"/>
                  </a:lnTo>
                  <a:lnTo>
                    <a:pt x="1350324" y="244988"/>
                  </a:lnTo>
                  <a:lnTo>
                    <a:pt x="1379945" y="278167"/>
                  </a:lnTo>
                  <a:lnTo>
                    <a:pt x="1407665" y="313000"/>
                  </a:lnTo>
                  <a:lnTo>
                    <a:pt x="1433404" y="349406"/>
                  </a:lnTo>
                  <a:lnTo>
                    <a:pt x="1457079" y="387302"/>
                  </a:lnTo>
                  <a:lnTo>
                    <a:pt x="1478610" y="426607"/>
                  </a:lnTo>
                  <a:lnTo>
                    <a:pt x="1497913" y="467239"/>
                  </a:lnTo>
                  <a:lnTo>
                    <a:pt x="1514908" y="509116"/>
                  </a:lnTo>
                  <a:lnTo>
                    <a:pt x="1529512" y="552156"/>
                  </a:lnTo>
                  <a:lnTo>
                    <a:pt x="1541645" y="596277"/>
                  </a:lnTo>
                  <a:lnTo>
                    <a:pt x="1551223" y="641398"/>
                  </a:lnTo>
                  <a:lnTo>
                    <a:pt x="1558167" y="687436"/>
                  </a:lnTo>
                  <a:lnTo>
                    <a:pt x="1562392" y="734310"/>
                  </a:lnTo>
                  <a:lnTo>
                    <a:pt x="1563819" y="781938"/>
                  </a:lnTo>
                  <a:lnTo>
                    <a:pt x="1562392" y="829567"/>
                  </a:lnTo>
                  <a:lnTo>
                    <a:pt x="1558167" y="876441"/>
                  </a:lnTo>
                  <a:lnTo>
                    <a:pt x="1551223" y="922479"/>
                  </a:lnTo>
                  <a:lnTo>
                    <a:pt x="1541645" y="967600"/>
                  </a:lnTo>
                  <a:lnTo>
                    <a:pt x="1529512" y="1011721"/>
                  </a:lnTo>
                  <a:lnTo>
                    <a:pt x="1514908" y="1054761"/>
                  </a:lnTo>
                  <a:lnTo>
                    <a:pt x="1497913" y="1096638"/>
                  </a:lnTo>
                  <a:lnTo>
                    <a:pt x="1478610" y="1137270"/>
                  </a:lnTo>
                  <a:lnTo>
                    <a:pt x="1457079" y="1176575"/>
                  </a:lnTo>
                  <a:lnTo>
                    <a:pt x="1433404" y="1214471"/>
                  </a:lnTo>
                  <a:lnTo>
                    <a:pt x="1407665" y="1250877"/>
                  </a:lnTo>
                  <a:lnTo>
                    <a:pt x="1379945" y="1285710"/>
                  </a:lnTo>
                  <a:lnTo>
                    <a:pt x="1350324" y="1318889"/>
                  </a:lnTo>
                  <a:lnTo>
                    <a:pt x="1318885" y="1350332"/>
                  </a:lnTo>
                  <a:lnTo>
                    <a:pt x="1285710" y="1379958"/>
                  </a:lnTo>
                  <a:lnTo>
                    <a:pt x="1250881" y="1407683"/>
                  </a:lnTo>
                  <a:lnTo>
                    <a:pt x="1214478" y="1433427"/>
                  </a:lnTo>
                  <a:lnTo>
                    <a:pt x="1176584" y="1457108"/>
                  </a:lnTo>
                  <a:lnTo>
                    <a:pt x="1137280" y="1478644"/>
                  </a:lnTo>
                  <a:lnTo>
                    <a:pt x="1096649" y="1497952"/>
                  </a:lnTo>
                  <a:lnTo>
                    <a:pt x="1054772" y="1514951"/>
                  </a:lnTo>
                  <a:lnTo>
                    <a:pt x="1011730" y="1529560"/>
                  </a:lnTo>
                  <a:lnTo>
                    <a:pt x="967606" y="1541696"/>
                  </a:lnTo>
                  <a:lnTo>
                    <a:pt x="922481" y="1551278"/>
                  </a:lnTo>
                  <a:lnTo>
                    <a:pt x="876437" y="1558223"/>
                  </a:lnTo>
                  <a:lnTo>
                    <a:pt x="829555" y="1562450"/>
                  </a:lnTo>
                  <a:lnTo>
                    <a:pt x="781918" y="1563877"/>
                  </a:lnTo>
                  <a:lnTo>
                    <a:pt x="734286" y="1562450"/>
                  </a:lnTo>
                  <a:lnTo>
                    <a:pt x="687409" y="1558223"/>
                  </a:lnTo>
                  <a:lnTo>
                    <a:pt x="641368" y="1551278"/>
                  </a:lnTo>
                  <a:lnTo>
                    <a:pt x="596246" y="1541696"/>
                  </a:lnTo>
                  <a:lnTo>
                    <a:pt x="552123" y="1529560"/>
                  </a:lnTo>
                  <a:lnTo>
                    <a:pt x="509083" y="1514951"/>
                  </a:lnTo>
                  <a:lnTo>
                    <a:pt x="467206" y="1497952"/>
                  </a:lnTo>
                  <a:lnTo>
                    <a:pt x="426575" y="1478644"/>
                  </a:lnTo>
                  <a:lnTo>
                    <a:pt x="387270" y="1457108"/>
                  </a:lnTo>
                  <a:lnTo>
                    <a:pt x="349375" y="1433427"/>
                  </a:lnTo>
                  <a:lnTo>
                    <a:pt x="312971" y="1407683"/>
                  </a:lnTo>
                  <a:lnTo>
                    <a:pt x="278139" y="1379958"/>
                  </a:lnTo>
                  <a:lnTo>
                    <a:pt x="244962" y="1350332"/>
                  </a:lnTo>
                  <a:lnTo>
                    <a:pt x="213521" y="1318889"/>
                  </a:lnTo>
                  <a:lnTo>
                    <a:pt x="183898" y="1285710"/>
                  </a:lnTo>
                  <a:lnTo>
                    <a:pt x="156175" y="1250877"/>
                  </a:lnTo>
                  <a:lnTo>
                    <a:pt x="130433" y="1214471"/>
                  </a:lnTo>
                  <a:lnTo>
                    <a:pt x="106755" y="1176575"/>
                  </a:lnTo>
                  <a:lnTo>
                    <a:pt x="85222" y="1137270"/>
                  </a:lnTo>
                  <a:lnTo>
                    <a:pt x="65916" y="1096638"/>
                  </a:lnTo>
                  <a:lnTo>
                    <a:pt x="48919" y="1054761"/>
                  </a:lnTo>
                  <a:lnTo>
                    <a:pt x="34312" y="1011721"/>
                  </a:lnTo>
                  <a:lnTo>
                    <a:pt x="22178" y="967600"/>
                  </a:lnTo>
                  <a:lnTo>
                    <a:pt x="12597" y="922479"/>
                  </a:lnTo>
                  <a:lnTo>
                    <a:pt x="5653" y="876441"/>
                  </a:lnTo>
                  <a:lnTo>
                    <a:pt x="1427" y="829567"/>
                  </a:lnTo>
                  <a:lnTo>
                    <a:pt x="0" y="781938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47160" y="341375"/>
              <a:ext cx="2647188" cy="1767840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34552" y="1711451"/>
            <a:ext cx="2211330" cy="3127248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298450" algn="l"/>
              </a:tabLst>
            </a:pPr>
            <a:r>
              <a:rPr spc="-40" dirty="0"/>
              <a:t>Подготовка</a:t>
            </a:r>
            <a:r>
              <a:rPr spc="-60" dirty="0"/>
              <a:t> </a:t>
            </a:r>
            <a:r>
              <a:rPr dirty="0"/>
              <a:t>и</a:t>
            </a:r>
            <a:r>
              <a:rPr spc="-35" dirty="0"/>
              <a:t> </a:t>
            </a:r>
            <a:r>
              <a:rPr spc="-25" dirty="0"/>
              <a:t>проведение</a:t>
            </a:r>
            <a:r>
              <a:rPr spc="-15" dirty="0"/>
              <a:t> </a:t>
            </a:r>
            <a:r>
              <a:rPr spc="-30" dirty="0"/>
              <a:t>заседаний</a:t>
            </a:r>
            <a:r>
              <a:rPr spc="5" dirty="0"/>
              <a:t> </a:t>
            </a:r>
            <a:r>
              <a:rPr b="1" spc="-60" dirty="0">
                <a:solidFill>
                  <a:srgbClr val="0000FF"/>
                </a:solidFill>
                <a:latin typeface="Times New Roman"/>
                <a:cs typeface="Times New Roman"/>
              </a:rPr>
              <a:t>клуба</a:t>
            </a:r>
            <a:r>
              <a:rPr b="1" spc="-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«Лирики»</a:t>
            </a:r>
          </a:p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085" algn="l"/>
              </a:tabLst>
            </a:pPr>
            <a:r>
              <a:rPr spc="-40" dirty="0"/>
              <a:t>Подготовка</a:t>
            </a:r>
            <a:r>
              <a:rPr spc="-70" dirty="0"/>
              <a:t> </a:t>
            </a:r>
            <a:r>
              <a:rPr dirty="0"/>
              <a:t>и</a:t>
            </a:r>
            <a:r>
              <a:rPr spc="-40" dirty="0"/>
              <a:t> </a:t>
            </a:r>
            <a:r>
              <a:rPr spc="-25" dirty="0"/>
              <a:t>проведение</a:t>
            </a:r>
            <a:r>
              <a:rPr spc="-30" dirty="0"/>
              <a:t> </a:t>
            </a:r>
            <a:r>
              <a:rPr spc="-20" dirty="0"/>
              <a:t>фестиваля</a:t>
            </a:r>
            <a:r>
              <a:rPr spc="-30" dirty="0"/>
              <a:t> </a:t>
            </a:r>
            <a:r>
              <a:rPr spc="-10" dirty="0"/>
              <a:t>«</a:t>
            </a:r>
            <a:r>
              <a:rPr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Новые</a:t>
            </a:r>
            <a:r>
              <a:rPr b="1" spc="-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имена»</a:t>
            </a:r>
          </a:p>
          <a:p>
            <a:pPr marL="299085" marR="5080" indent="-287020">
              <a:lnSpc>
                <a:spcPct val="100000"/>
              </a:lnSpc>
              <a:buFont typeface="Wingdings"/>
              <a:buChar char=""/>
              <a:tabLst>
                <a:tab pos="299085" algn="l"/>
              </a:tabLst>
            </a:pPr>
            <a:r>
              <a:rPr spc="-35" dirty="0"/>
              <a:t>Участие</a:t>
            </a:r>
            <a:r>
              <a:rPr spc="-45" dirty="0"/>
              <a:t> </a:t>
            </a:r>
            <a:r>
              <a:rPr dirty="0"/>
              <a:t>в</a:t>
            </a:r>
            <a:r>
              <a:rPr spc="-45" dirty="0"/>
              <a:t> </a:t>
            </a:r>
            <a:r>
              <a:rPr b="1" dirty="0">
                <a:solidFill>
                  <a:srgbClr val="0000FF"/>
                </a:solidFill>
                <a:latin typeface="Times New Roman"/>
                <a:cs typeface="Times New Roman"/>
              </a:rPr>
              <a:t>фестивале</a:t>
            </a:r>
            <a:r>
              <a:rPr b="1" spc="-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pc="-45" dirty="0"/>
              <a:t>художественной</a:t>
            </a:r>
            <a:r>
              <a:rPr spc="-40" dirty="0"/>
              <a:t> самодеятельности </a:t>
            </a:r>
            <a:r>
              <a:rPr dirty="0"/>
              <a:t>профсоюзных</a:t>
            </a:r>
            <a:r>
              <a:rPr spc="10" dirty="0"/>
              <a:t> </a:t>
            </a:r>
            <a:r>
              <a:rPr spc="-10" dirty="0"/>
              <a:t>коллективов</a:t>
            </a:r>
          </a:p>
          <a:p>
            <a:pPr marL="298450" indent="-28575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98450" algn="l"/>
              </a:tabLst>
            </a:pPr>
            <a:r>
              <a:rPr b="1" dirty="0">
                <a:solidFill>
                  <a:srgbClr val="0000FF"/>
                </a:solidFill>
                <a:latin typeface="Times New Roman"/>
                <a:cs typeface="Times New Roman"/>
              </a:rPr>
              <a:t>Зимний</a:t>
            </a:r>
            <a:r>
              <a:rPr b="1" spc="-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университетский </a:t>
            </a:r>
            <a:r>
              <a:rPr b="1" spc="-50" dirty="0">
                <a:solidFill>
                  <a:srgbClr val="0000FF"/>
                </a:solidFill>
                <a:latin typeface="Times New Roman"/>
                <a:cs typeface="Times New Roman"/>
              </a:rPr>
              <a:t>бал</a:t>
            </a:r>
            <a:r>
              <a:rPr b="1" spc="-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сотрудников</a:t>
            </a:r>
          </a:p>
          <a:p>
            <a:pPr marL="299085" marR="5080" indent="-287020">
              <a:lnSpc>
                <a:spcPct val="100000"/>
              </a:lnSpc>
              <a:buFont typeface="Wingdings"/>
              <a:buChar char=""/>
              <a:tabLst>
                <a:tab pos="299085" algn="l"/>
                <a:tab pos="4603750" algn="l"/>
              </a:tabLst>
            </a:pPr>
            <a:r>
              <a:rPr b="1" dirty="0">
                <a:solidFill>
                  <a:srgbClr val="0000FF"/>
                </a:solidFill>
                <a:latin typeface="Times New Roman"/>
                <a:cs typeface="Times New Roman"/>
              </a:rPr>
              <a:t>Новогодний</a:t>
            </a:r>
            <a:r>
              <a:rPr b="1" spc="2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0000FF"/>
                </a:solidFill>
                <a:latin typeface="Times New Roman"/>
                <a:cs typeface="Times New Roman"/>
              </a:rPr>
              <a:t>концерт</a:t>
            </a:r>
            <a:r>
              <a:rPr b="1" spc="2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/>
              <a:t>для</a:t>
            </a:r>
            <a:r>
              <a:rPr spc="245" dirty="0"/>
              <a:t> </a:t>
            </a:r>
            <a:r>
              <a:rPr dirty="0"/>
              <a:t>профактива</a:t>
            </a:r>
            <a:r>
              <a:rPr spc="254" dirty="0"/>
              <a:t> </a:t>
            </a:r>
            <a:r>
              <a:rPr spc="-50" dirty="0"/>
              <a:t>и</a:t>
            </a:r>
            <a:r>
              <a:rPr dirty="0"/>
              <a:t>	</a:t>
            </a:r>
            <a:r>
              <a:rPr spc="-35" dirty="0"/>
              <a:t>работников ТГУ</a:t>
            </a:r>
            <a:r>
              <a:rPr spc="-65" dirty="0"/>
              <a:t> </a:t>
            </a:r>
            <a:r>
              <a:rPr spc="-45" dirty="0"/>
              <a:t>(28</a:t>
            </a:r>
            <a:r>
              <a:rPr spc="-60" dirty="0"/>
              <a:t> </a:t>
            </a:r>
            <a:r>
              <a:rPr spc="-50" dirty="0"/>
              <a:t>декабря</a:t>
            </a:r>
            <a:r>
              <a:rPr spc="-65" dirty="0"/>
              <a:t> </a:t>
            </a:r>
            <a:r>
              <a:rPr spc="-45" dirty="0"/>
              <a:t>2023</a:t>
            </a:r>
            <a:r>
              <a:rPr spc="-40" dirty="0"/>
              <a:t> </a:t>
            </a:r>
            <a:r>
              <a:rPr spc="-25" dirty="0"/>
              <a:t>г.)</a:t>
            </a: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59626" y="158750"/>
            <a:ext cx="2482850" cy="139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298"/>
            <a:ext cx="5439157" cy="17438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10816" y="51257"/>
            <a:ext cx="19348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Комиссия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по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работе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с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16811" y="293268"/>
            <a:ext cx="3524885" cy="149034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43815" algn="ctr">
              <a:lnSpc>
                <a:spcPct val="100000"/>
              </a:lnSpc>
              <a:spcBef>
                <a:spcPts val="625"/>
              </a:spcBef>
            </a:pPr>
            <a:r>
              <a:rPr sz="1600" b="1" dirty="0">
                <a:latin typeface="Calibri"/>
                <a:cs typeface="Calibri"/>
              </a:rPr>
              <a:t>ветеранами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и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пенсионерами</a:t>
            </a:r>
            <a:endParaRPr sz="1600">
              <a:latin typeface="Calibri"/>
              <a:cs typeface="Calibri"/>
            </a:endParaRPr>
          </a:p>
          <a:p>
            <a:pPr marL="12700" marR="5080" algn="ctr">
              <a:lnSpc>
                <a:spcPts val="1750"/>
              </a:lnSpc>
              <a:spcBef>
                <a:spcPts val="730"/>
              </a:spcBef>
            </a:pPr>
            <a:r>
              <a:rPr sz="1600" b="1" dirty="0">
                <a:latin typeface="Calibri"/>
                <a:cs typeface="Calibri"/>
              </a:rPr>
              <a:t>Совет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ветеранов</a:t>
            </a:r>
            <a:r>
              <a:rPr sz="1600" b="1" spc="-6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ТГУ</a:t>
            </a:r>
            <a:r>
              <a:rPr sz="1400" b="1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–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303EC"/>
                </a:solidFill>
                <a:latin typeface="Calibri"/>
                <a:cs typeface="Calibri"/>
              </a:rPr>
              <a:t>Берцун</a:t>
            </a:r>
            <a:r>
              <a:rPr sz="1600" b="1" spc="-5" dirty="0">
                <a:solidFill>
                  <a:srgbClr val="0303EC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303EC"/>
                </a:solidFill>
                <a:latin typeface="Calibri"/>
                <a:cs typeface="Calibri"/>
              </a:rPr>
              <a:t>Людмила Лукинична</a:t>
            </a:r>
            <a:endParaRPr sz="16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490"/>
              </a:spcBef>
            </a:pPr>
            <a:r>
              <a:rPr sz="1600" dirty="0">
                <a:latin typeface="Calibri"/>
                <a:cs typeface="Calibri"/>
              </a:rPr>
              <a:t>Зам.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председателя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ПО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b="1" spc="-50" dirty="0">
                <a:solidFill>
                  <a:srgbClr val="0303EC"/>
                </a:solidFill>
                <a:latin typeface="Calibri"/>
                <a:cs typeface="Calibri"/>
              </a:rPr>
              <a:t>–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30"/>
              </a:spcBef>
            </a:pPr>
            <a:r>
              <a:rPr sz="1600" b="1" dirty="0">
                <a:solidFill>
                  <a:srgbClr val="0303EC"/>
                </a:solidFill>
                <a:latin typeface="Calibri"/>
                <a:cs typeface="Calibri"/>
              </a:rPr>
              <a:t>Пучкова</a:t>
            </a:r>
            <a:r>
              <a:rPr sz="1600" b="1" spc="-55" dirty="0">
                <a:solidFill>
                  <a:srgbClr val="0303EC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303EC"/>
                </a:solidFill>
                <a:latin typeface="Calibri"/>
                <a:cs typeface="Calibri"/>
              </a:rPr>
              <a:t>Нина</a:t>
            </a:r>
            <a:r>
              <a:rPr sz="1600" b="1" spc="-50" dirty="0">
                <a:solidFill>
                  <a:srgbClr val="0303EC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303EC"/>
                </a:solidFill>
                <a:latin typeface="Calibri"/>
                <a:cs typeface="Calibri"/>
              </a:rPr>
              <a:t>Александровна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-4762" y="73152"/>
            <a:ext cx="1288415" cy="1824355"/>
            <a:chOff x="-4762" y="73152"/>
            <a:chExt cx="1288415" cy="182435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3152"/>
              <a:ext cx="1283208" cy="182422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1092"/>
              <a:ext cx="1236243" cy="172897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101092"/>
              <a:ext cx="1236345" cy="1729105"/>
            </a:xfrm>
            <a:custGeom>
              <a:avLst/>
              <a:gdLst/>
              <a:ahLst/>
              <a:cxnLst/>
              <a:rect l="l" t="t" r="r" b="b"/>
              <a:pathLst>
                <a:path w="1236345" h="1729105">
                  <a:moveTo>
                    <a:pt x="0" y="864488"/>
                  </a:moveTo>
                  <a:lnTo>
                    <a:pt x="1314" y="807654"/>
                  </a:lnTo>
                  <a:lnTo>
                    <a:pt x="5204" y="751800"/>
                  </a:lnTo>
                  <a:lnTo>
                    <a:pt x="11588" y="697041"/>
                  </a:lnTo>
                  <a:lnTo>
                    <a:pt x="20385" y="643490"/>
                  </a:lnTo>
                  <a:lnTo>
                    <a:pt x="31512" y="591263"/>
                  </a:lnTo>
                  <a:lnTo>
                    <a:pt x="44889" y="540472"/>
                  </a:lnTo>
                  <a:lnTo>
                    <a:pt x="60434" y="491232"/>
                  </a:lnTo>
                  <a:lnTo>
                    <a:pt x="78065" y="443656"/>
                  </a:lnTo>
                  <a:lnTo>
                    <a:pt x="97702" y="397859"/>
                  </a:lnTo>
                  <a:lnTo>
                    <a:pt x="119262" y="353955"/>
                  </a:lnTo>
                  <a:lnTo>
                    <a:pt x="142665" y="312057"/>
                  </a:lnTo>
                  <a:lnTo>
                    <a:pt x="167828" y="272279"/>
                  </a:lnTo>
                  <a:lnTo>
                    <a:pt x="194670" y="234737"/>
                  </a:lnTo>
                  <a:lnTo>
                    <a:pt x="223111" y="199542"/>
                  </a:lnTo>
                  <a:lnTo>
                    <a:pt x="253068" y="166810"/>
                  </a:lnTo>
                  <a:lnTo>
                    <a:pt x="284460" y="136655"/>
                  </a:lnTo>
                  <a:lnTo>
                    <a:pt x="317205" y="109190"/>
                  </a:lnTo>
                  <a:lnTo>
                    <a:pt x="351223" y="84529"/>
                  </a:lnTo>
                  <a:lnTo>
                    <a:pt x="386431" y="62787"/>
                  </a:lnTo>
                  <a:lnTo>
                    <a:pt x="422748" y="44077"/>
                  </a:lnTo>
                  <a:lnTo>
                    <a:pt x="460093" y="28513"/>
                  </a:lnTo>
                  <a:lnTo>
                    <a:pt x="498384" y="16209"/>
                  </a:lnTo>
                  <a:lnTo>
                    <a:pt x="537540" y="7280"/>
                  </a:lnTo>
                  <a:lnTo>
                    <a:pt x="577480" y="1839"/>
                  </a:lnTo>
                  <a:lnTo>
                    <a:pt x="618121" y="0"/>
                  </a:lnTo>
                  <a:lnTo>
                    <a:pt x="658762" y="1839"/>
                  </a:lnTo>
                  <a:lnTo>
                    <a:pt x="698702" y="7280"/>
                  </a:lnTo>
                  <a:lnTo>
                    <a:pt x="737858" y="16209"/>
                  </a:lnTo>
                  <a:lnTo>
                    <a:pt x="776149" y="28513"/>
                  </a:lnTo>
                  <a:lnTo>
                    <a:pt x="813494" y="44077"/>
                  </a:lnTo>
                  <a:lnTo>
                    <a:pt x="849811" y="62787"/>
                  </a:lnTo>
                  <a:lnTo>
                    <a:pt x="885020" y="84529"/>
                  </a:lnTo>
                  <a:lnTo>
                    <a:pt x="919037" y="109190"/>
                  </a:lnTo>
                  <a:lnTo>
                    <a:pt x="951782" y="136655"/>
                  </a:lnTo>
                  <a:lnTo>
                    <a:pt x="983174" y="166810"/>
                  </a:lnTo>
                  <a:lnTo>
                    <a:pt x="1013131" y="199542"/>
                  </a:lnTo>
                  <a:lnTo>
                    <a:pt x="1041572" y="234737"/>
                  </a:lnTo>
                  <a:lnTo>
                    <a:pt x="1068414" y="272279"/>
                  </a:lnTo>
                  <a:lnTo>
                    <a:pt x="1093578" y="312057"/>
                  </a:lnTo>
                  <a:lnTo>
                    <a:pt x="1116980" y="353955"/>
                  </a:lnTo>
                  <a:lnTo>
                    <a:pt x="1138541" y="397859"/>
                  </a:lnTo>
                  <a:lnTo>
                    <a:pt x="1158177" y="443656"/>
                  </a:lnTo>
                  <a:lnTo>
                    <a:pt x="1175809" y="491232"/>
                  </a:lnTo>
                  <a:lnTo>
                    <a:pt x="1191353" y="540472"/>
                  </a:lnTo>
                  <a:lnTo>
                    <a:pt x="1204730" y="591263"/>
                  </a:lnTo>
                  <a:lnTo>
                    <a:pt x="1215858" y="643490"/>
                  </a:lnTo>
                  <a:lnTo>
                    <a:pt x="1224654" y="697041"/>
                  </a:lnTo>
                  <a:lnTo>
                    <a:pt x="1231038" y="751800"/>
                  </a:lnTo>
                  <a:lnTo>
                    <a:pt x="1234928" y="807654"/>
                  </a:lnTo>
                  <a:lnTo>
                    <a:pt x="1236243" y="864488"/>
                  </a:lnTo>
                  <a:lnTo>
                    <a:pt x="1234928" y="921323"/>
                  </a:lnTo>
                  <a:lnTo>
                    <a:pt x="1231038" y="977177"/>
                  </a:lnTo>
                  <a:lnTo>
                    <a:pt x="1224654" y="1031936"/>
                  </a:lnTo>
                  <a:lnTo>
                    <a:pt x="1215858" y="1085487"/>
                  </a:lnTo>
                  <a:lnTo>
                    <a:pt x="1204730" y="1137714"/>
                  </a:lnTo>
                  <a:lnTo>
                    <a:pt x="1191353" y="1188505"/>
                  </a:lnTo>
                  <a:lnTo>
                    <a:pt x="1175809" y="1237745"/>
                  </a:lnTo>
                  <a:lnTo>
                    <a:pt x="1158177" y="1285321"/>
                  </a:lnTo>
                  <a:lnTo>
                    <a:pt x="1138541" y="1331118"/>
                  </a:lnTo>
                  <a:lnTo>
                    <a:pt x="1116980" y="1375022"/>
                  </a:lnTo>
                  <a:lnTo>
                    <a:pt x="1093578" y="1416920"/>
                  </a:lnTo>
                  <a:lnTo>
                    <a:pt x="1068414" y="1456698"/>
                  </a:lnTo>
                  <a:lnTo>
                    <a:pt x="1041572" y="1494240"/>
                  </a:lnTo>
                  <a:lnTo>
                    <a:pt x="1013131" y="1529435"/>
                  </a:lnTo>
                  <a:lnTo>
                    <a:pt x="983174" y="1562167"/>
                  </a:lnTo>
                  <a:lnTo>
                    <a:pt x="951782" y="1592322"/>
                  </a:lnTo>
                  <a:lnTo>
                    <a:pt x="919037" y="1619787"/>
                  </a:lnTo>
                  <a:lnTo>
                    <a:pt x="885020" y="1644448"/>
                  </a:lnTo>
                  <a:lnTo>
                    <a:pt x="849811" y="1666190"/>
                  </a:lnTo>
                  <a:lnTo>
                    <a:pt x="813494" y="1684900"/>
                  </a:lnTo>
                  <a:lnTo>
                    <a:pt x="776149" y="1700464"/>
                  </a:lnTo>
                  <a:lnTo>
                    <a:pt x="737858" y="1712768"/>
                  </a:lnTo>
                  <a:lnTo>
                    <a:pt x="698702" y="1721697"/>
                  </a:lnTo>
                  <a:lnTo>
                    <a:pt x="658762" y="1727138"/>
                  </a:lnTo>
                  <a:lnTo>
                    <a:pt x="618121" y="1728978"/>
                  </a:lnTo>
                  <a:lnTo>
                    <a:pt x="577480" y="1727138"/>
                  </a:lnTo>
                  <a:lnTo>
                    <a:pt x="537540" y="1721697"/>
                  </a:lnTo>
                  <a:lnTo>
                    <a:pt x="498384" y="1712768"/>
                  </a:lnTo>
                  <a:lnTo>
                    <a:pt x="460093" y="1700464"/>
                  </a:lnTo>
                  <a:lnTo>
                    <a:pt x="422748" y="1684900"/>
                  </a:lnTo>
                  <a:lnTo>
                    <a:pt x="386431" y="1666190"/>
                  </a:lnTo>
                  <a:lnTo>
                    <a:pt x="351223" y="1644448"/>
                  </a:lnTo>
                  <a:lnTo>
                    <a:pt x="317205" y="1619787"/>
                  </a:lnTo>
                  <a:lnTo>
                    <a:pt x="284460" y="1592322"/>
                  </a:lnTo>
                  <a:lnTo>
                    <a:pt x="253068" y="1562167"/>
                  </a:lnTo>
                  <a:lnTo>
                    <a:pt x="223111" y="1529435"/>
                  </a:lnTo>
                  <a:lnTo>
                    <a:pt x="194670" y="1494240"/>
                  </a:lnTo>
                  <a:lnTo>
                    <a:pt x="167828" y="1456698"/>
                  </a:lnTo>
                  <a:lnTo>
                    <a:pt x="142665" y="1416920"/>
                  </a:lnTo>
                  <a:lnTo>
                    <a:pt x="119262" y="1375022"/>
                  </a:lnTo>
                  <a:lnTo>
                    <a:pt x="97702" y="1331118"/>
                  </a:lnTo>
                  <a:lnTo>
                    <a:pt x="78065" y="1285321"/>
                  </a:lnTo>
                  <a:lnTo>
                    <a:pt x="60434" y="1237745"/>
                  </a:lnTo>
                  <a:lnTo>
                    <a:pt x="44889" y="1188505"/>
                  </a:lnTo>
                  <a:lnTo>
                    <a:pt x="31512" y="1137714"/>
                  </a:lnTo>
                  <a:lnTo>
                    <a:pt x="20385" y="1085487"/>
                  </a:lnTo>
                  <a:lnTo>
                    <a:pt x="11588" y="1031936"/>
                  </a:lnTo>
                  <a:lnTo>
                    <a:pt x="5204" y="977177"/>
                  </a:lnTo>
                  <a:lnTo>
                    <a:pt x="1314" y="921323"/>
                  </a:lnTo>
                  <a:lnTo>
                    <a:pt x="0" y="864488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8739" y="1983486"/>
            <a:ext cx="5541010" cy="2032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2200</a:t>
            </a:r>
            <a:r>
              <a:rPr sz="2000" b="1" spc="-1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Times New Roman"/>
                <a:cs typeface="Times New Roman"/>
              </a:rPr>
              <a:t>ветеранов</a:t>
            </a:r>
            <a:r>
              <a:rPr sz="1600" b="1" spc="-20" dirty="0">
                <a:latin typeface="Times New Roman"/>
                <a:cs typeface="Times New Roman"/>
              </a:rPr>
              <a:t> </a:t>
            </a:r>
            <a:r>
              <a:rPr sz="1600" b="1" dirty="0">
                <a:latin typeface="Times New Roman"/>
                <a:cs typeface="Times New Roman"/>
              </a:rPr>
              <a:t>и </a:t>
            </a:r>
            <a:r>
              <a:rPr sz="1600" b="1" spc="-10" dirty="0">
                <a:latin typeface="Times New Roman"/>
                <a:cs typeface="Times New Roman"/>
              </a:rPr>
              <a:t>пенсионеров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600" dirty="0">
                <a:latin typeface="Times New Roman"/>
                <a:cs typeface="Times New Roman"/>
              </a:rPr>
              <a:t>Среди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них: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0033CC"/>
                </a:solidFill>
                <a:latin typeface="Times New Roman"/>
                <a:cs typeface="Times New Roman"/>
              </a:rPr>
              <a:t>5</a:t>
            </a:r>
            <a:r>
              <a:rPr sz="1600" b="1" spc="-6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тружеников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тыла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0033CC"/>
                </a:solidFill>
                <a:latin typeface="Times New Roman"/>
                <a:cs typeface="Times New Roman"/>
              </a:rPr>
              <a:t>8</a:t>
            </a:r>
            <a:r>
              <a:rPr sz="1600" b="1" spc="-4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вдов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ветеранов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ВОВ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0033CC"/>
                </a:solidFill>
                <a:latin typeface="Times New Roman"/>
                <a:cs typeface="Times New Roman"/>
              </a:rPr>
              <a:t>380</a:t>
            </a:r>
            <a:r>
              <a:rPr sz="1600" b="1" spc="-4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детей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войны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0033CC"/>
                </a:solidFill>
                <a:latin typeface="Times New Roman"/>
                <a:cs typeface="Times New Roman"/>
              </a:rPr>
              <a:t>22</a:t>
            </a:r>
            <a:r>
              <a:rPr sz="1600" b="1" spc="-6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участников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локальных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войн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ts val="1889"/>
              </a:lnSpc>
            </a:pPr>
            <a:r>
              <a:rPr sz="1600" b="1" dirty="0">
                <a:solidFill>
                  <a:srgbClr val="0033CC"/>
                </a:solidFill>
                <a:latin typeface="Times New Roman"/>
                <a:cs typeface="Times New Roman"/>
              </a:rPr>
              <a:t>374</a:t>
            </a:r>
            <a:r>
              <a:rPr sz="1600" b="1" spc="32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заслуженных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ветеранов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труда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ТГУ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(</a:t>
            </a:r>
            <a:r>
              <a:rPr sz="1600" dirty="0">
                <a:solidFill>
                  <a:srgbClr val="FF0000"/>
                </a:solidFill>
                <a:latin typeface="Times New Roman"/>
                <a:cs typeface="Times New Roman"/>
              </a:rPr>
              <a:t>23</a:t>
            </a:r>
            <a:r>
              <a:rPr sz="1600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присвоено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2023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г)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ts val="1889"/>
              </a:lnSpc>
            </a:pPr>
            <a:r>
              <a:rPr sz="1600" b="1" dirty="0">
                <a:solidFill>
                  <a:srgbClr val="0033CC"/>
                </a:solidFill>
                <a:latin typeface="Times New Roman"/>
                <a:cs typeface="Times New Roman"/>
              </a:rPr>
              <a:t>109</a:t>
            </a:r>
            <a:r>
              <a:rPr sz="1600" b="1" spc="-7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600" dirty="0" err="1">
                <a:latin typeface="Times New Roman"/>
                <a:cs typeface="Times New Roman"/>
              </a:rPr>
              <a:t>одиноких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 err="1" smtClean="0">
                <a:latin typeface="Times New Roman"/>
                <a:cs typeface="Times New Roman"/>
              </a:rPr>
              <a:t>ветеран</a:t>
            </a:r>
            <a:r>
              <a:rPr lang="ru-RU" sz="1600" spc="-10" dirty="0" err="1" smtClean="0">
                <a:latin typeface="Times New Roman"/>
                <a:cs typeface="Times New Roman"/>
              </a:rPr>
              <a:t>ов</a:t>
            </a: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61432" y="89915"/>
            <a:ext cx="2199132" cy="173431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2075" y="4106862"/>
            <a:ext cx="3078480" cy="898964"/>
          </a:xfrm>
          <a:prstGeom prst="rect">
            <a:avLst/>
          </a:prstGeom>
          <a:ln w="25400">
            <a:solidFill>
              <a:srgbClr val="5B9BD4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sz="1800" spc="-10" dirty="0">
                <a:latin typeface="Calibri"/>
                <a:cs typeface="Calibri"/>
              </a:rPr>
              <a:t>Организовано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8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 dirty="0" err="1" smtClean="0">
                <a:latin typeface="Calibri"/>
                <a:cs typeface="Calibri"/>
              </a:rPr>
              <a:t>экскурси</a:t>
            </a:r>
            <a:r>
              <a:rPr lang="ru-RU" sz="1800" spc="-10" dirty="0" smtClean="0">
                <a:latin typeface="Calibri"/>
                <a:cs typeface="Calibri"/>
              </a:rPr>
              <a:t>й</a:t>
            </a:r>
            <a:r>
              <a:rPr sz="1800" spc="-10" dirty="0" smtClean="0">
                <a:latin typeface="Calibri"/>
                <a:cs typeface="Calibri"/>
              </a:rPr>
              <a:t>,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ts val="2155"/>
              </a:lnSpc>
            </a:pPr>
            <a:r>
              <a:rPr sz="1800" dirty="0">
                <a:latin typeface="Calibri"/>
                <a:cs typeface="Calibri"/>
              </a:rPr>
              <a:t>посещение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36</a:t>
            </a:r>
            <a:r>
              <a:rPr sz="1800" b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концертов,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0000"/>
                </a:solidFill>
                <a:latin typeface="Calibri"/>
                <a:cs typeface="Calibri"/>
              </a:rPr>
              <a:t>5</a:t>
            </a:r>
            <a:endParaRPr sz="1800" dirty="0">
              <a:latin typeface="Calibri"/>
              <a:cs typeface="Calibri"/>
            </a:endParaRPr>
          </a:p>
          <a:p>
            <a:pPr marL="635" algn="ctr">
              <a:lnSpc>
                <a:spcPts val="2395"/>
              </a:lnSpc>
            </a:pPr>
            <a:r>
              <a:rPr sz="1800" dirty="0">
                <a:latin typeface="Calibri"/>
                <a:cs typeface="Calibri"/>
              </a:rPr>
              <a:t>спектаклей,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sz="2000" b="1" spc="-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 dirty="0" err="1" smtClean="0">
                <a:latin typeface="Calibri"/>
                <a:cs typeface="Calibri"/>
              </a:rPr>
              <a:t>выстав</a:t>
            </a:r>
            <a:r>
              <a:rPr lang="ru-RU" sz="1800" spc="-10" dirty="0" smtClean="0">
                <a:latin typeface="Calibri"/>
                <a:cs typeface="Calibri"/>
              </a:rPr>
              <a:t>к</a:t>
            </a:r>
            <a:r>
              <a:rPr sz="1800" spc="-10" dirty="0" smtClean="0">
                <a:latin typeface="Calibri"/>
                <a:cs typeface="Calibri"/>
              </a:rPr>
              <a:t>и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04028" y="3860291"/>
            <a:ext cx="2257050" cy="114300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658739" y="3250768"/>
            <a:ext cx="3333750" cy="1824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Times New Roman"/>
                <a:cs typeface="Times New Roman"/>
              </a:rPr>
              <a:t>Выплачено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КД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при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увольнении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Ветеран</a:t>
            </a:r>
            <a:r>
              <a:rPr sz="1800" b="1" spc="-4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45" dirty="0">
                <a:solidFill>
                  <a:srgbClr val="0033CC"/>
                </a:solidFill>
                <a:latin typeface="Times New Roman"/>
                <a:cs typeface="Times New Roman"/>
              </a:rPr>
              <a:t>ТГУ</a:t>
            </a:r>
            <a:r>
              <a:rPr sz="1800" b="1" spc="-6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(28),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ts val="2120"/>
              </a:lnSpc>
            </a:pP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Заслуженный</a:t>
            </a:r>
            <a:r>
              <a:rPr sz="1800" b="1" spc="-9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33CC"/>
                </a:solidFill>
                <a:latin typeface="Times New Roman"/>
                <a:cs typeface="Times New Roman"/>
              </a:rPr>
              <a:t>ветеран</a:t>
            </a:r>
            <a:r>
              <a:rPr sz="1800" b="1" spc="-7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40" dirty="0">
                <a:solidFill>
                  <a:srgbClr val="0033CC"/>
                </a:solidFill>
                <a:latin typeface="Times New Roman"/>
                <a:cs typeface="Times New Roman"/>
              </a:rPr>
              <a:t>ТГУ</a:t>
            </a:r>
            <a:r>
              <a:rPr sz="1800" b="1" spc="-7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rgbClr val="0033CC"/>
                </a:solidFill>
                <a:latin typeface="Times New Roman"/>
                <a:cs typeface="Times New Roman"/>
              </a:rPr>
              <a:t>(22)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ts val="3320"/>
              </a:lnSpc>
            </a:pP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4</a:t>
            </a:r>
            <a:r>
              <a:rPr sz="2800" spc="-10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70" dirty="0">
                <a:solidFill>
                  <a:srgbClr val="FF0000"/>
                </a:solidFill>
                <a:latin typeface="Times New Roman"/>
                <a:cs typeface="Times New Roman"/>
              </a:rPr>
              <a:t>687</a:t>
            </a:r>
            <a:r>
              <a:rPr sz="2800" spc="-10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60" dirty="0">
                <a:solidFill>
                  <a:srgbClr val="FF0000"/>
                </a:solidFill>
                <a:latin typeface="Times New Roman"/>
                <a:cs typeface="Times New Roman"/>
              </a:rPr>
              <a:t>374</a:t>
            </a:r>
            <a:r>
              <a:rPr sz="28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руб.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1800" spc="-25" dirty="0">
                <a:latin typeface="Times New Roman"/>
                <a:cs typeface="Times New Roman"/>
              </a:rPr>
              <a:t>Улучшили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жилищные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условия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sz="1800" b="1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ветерана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040377" y="1821179"/>
            <a:ext cx="6103620" cy="1699260"/>
            <a:chOff x="3040377" y="1821179"/>
            <a:chExt cx="6103620" cy="169926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40377" y="1920239"/>
              <a:ext cx="2389637" cy="16001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71004" y="1821179"/>
              <a:ext cx="1872996" cy="1446276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5643753" y="1929841"/>
            <a:ext cx="154241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35" dirty="0">
                <a:solidFill>
                  <a:srgbClr val="0033CC"/>
                </a:solidFill>
                <a:latin typeface="Times New Roman"/>
                <a:cs typeface="Times New Roman"/>
              </a:rPr>
              <a:t>Спортивные</a:t>
            </a:r>
            <a:r>
              <a:rPr sz="2000" spc="-4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spc="-50" dirty="0">
                <a:solidFill>
                  <a:srgbClr val="0033CC"/>
                </a:solidFill>
                <a:latin typeface="Times New Roman"/>
                <a:cs typeface="Times New Roman"/>
              </a:rPr>
              <a:t>и</a:t>
            </a:r>
            <a:endParaRPr sz="2000">
              <a:latin typeface="Times New Roman"/>
              <a:cs typeface="Times New Roman"/>
            </a:endParaRPr>
          </a:p>
          <a:p>
            <a:pPr marL="12700" marR="145415">
              <a:lnSpc>
                <a:spcPct val="100000"/>
              </a:lnSpc>
            </a:pPr>
            <a:r>
              <a:rPr sz="2000" spc="-10" dirty="0">
                <a:solidFill>
                  <a:srgbClr val="0033CC"/>
                </a:solidFill>
                <a:latin typeface="Times New Roman"/>
                <a:cs typeface="Times New Roman"/>
              </a:rPr>
              <a:t>культурные </a:t>
            </a:r>
            <a:r>
              <a:rPr sz="2000" spc="-35" dirty="0">
                <a:solidFill>
                  <a:srgbClr val="0033CC"/>
                </a:solidFill>
                <a:latin typeface="Times New Roman"/>
                <a:cs typeface="Times New Roman"/>
              </a:rPr>
              <a:t>мероприятия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67600" y="455752"/>
            <a:ext cx="1543176" cy="84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Волонтер</a:t>
            </a:r>
            <a:r>
              <a:rPr lang="ru-RU" sz="1800" b="1" spc="-10" dirty="0" smtClean="0">
                <a:solidFill>
                  <a:srgbClr val="0033CC"/>
                </a:solidFill>
                <a:latin typeface="Times New Roman"/>
                <a:cs typeface="Times New Roman"/>
              </a:rPr>
              <a:t>ы</a:t>
            </a:r>
            <a:endParaRPr sz="1800" dirty="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  <a:spcBef>
                <a:spcPts val="5"/>
              </a:spcBef>
            </a:pP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«</a:t>
            </a:r>
            <a:r>
              <a:rPr sz="1800" b="1" spc="-10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Серебр</a:t>
            </a:r>
            <a:r>
              <a:rPr lang="ru-RU" sz="1800" b="1" spc="-10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ян</a:t>
            </a:r>
            <a:r>
              <a:rPr sz="1800" b="1" spc="-10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ог</a:t>
            </a:r>
            <a:r>
              <a:rPr sz="1800" b="1" dirty="0" err="1" smtClean="0">
                <a:solidFill>
                  <a:srgbClr val="0033CC"/>
                </a:solidFill>
                <a:latin typeface="Times New Roman"/>
                <a:cs typeface="Times New Roman"/>
              </a:rPr>
              <a:t>о</a:t>
            </a:r>
            <a:r>
              <a:rPr sz="1800" b="1" spc="35" dirty="0" smtClean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33CC"/>
                </a:solidFill>
                <a:latin typeface="Times New Roman"/>
                <a:cs typeface="Times New Roman"/>
              </a:rPr>
              <a:t>возраста»</a:t>
            </a:r>
            <a:endParaRPr sz="1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7804" y="0"/>
            <a:ext cx="6703059" cy="2103120"/>
            <a:chOff x="717804" y="0"/>
            <a:chExt cx="6703059" cy="2103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61085" y="0"/>
              <a:ext cx="1859582" cy="18452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7804" y="105155"/>
              <a:ext cx="4858512" cy="199796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447800" y="132969"/>
            <a:ext cx="4240530" cy="2001317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81280" marR="70485" algn="ctr">
              <a:lnSpc>
                <a:spcPct val="91500"/>
              </a:lnSpc>
              <a:spcBef>
                <a:spcPts val="275"/>
              </a:spcBef>
            </a:pPr>
            <a:r>
              <a:rPr sz="1700" b="1" spc="-10" dirty="0" err="1">
                <a:latin typeface="Calibri"/>
                <a:cs typeface="Calibri"/>
              </a:rPr>
              <a:t>Комиссия</a:t>
            </a:r>
            <a:r>
              <a:rPr sz="1700" b="1" spc="-45" dirty="0">
                <a:latin typeface="Calibri"/>
                <a:cs typeface="Calibri"/>
              </a:rPr>
              <a:t> </a:t>
            </a:r>
            <a:endParaRPr lang="ru-RU" sz="1700" b="1" spc="-45" dirty="0" smtClean="0">
              <a:latin typeface="Calibri"/>
              <a:cs typeface="Calibri"/>
            </a:endParaRPr>
          </a:p>
          <a:p>
            <a:pPr marL="81280" marR="70485" algn="ctr">
              <a:lnSpc>
                <a:spcPct val="91500"/>
              </a:lnSpc>
              <a:spcBef>
                <a:spcPts val="275"/>
              </a:spcBef>
            </a:pPr>
            <a:r>
              <a:rPr sz="1700" b="1" dirty="0" err="1" smtClean="0">
                <a:latin typeface="Calibri"/>
                <a:cs typeface="Calibri"/>
              </a:rPr>
              <a:t>по</a:t>
            </a:r>
            <a:r>
              <a:rPr sz="1700" b="1" spc="-35" dirty="0" smtClean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организационно- </a:t>
            </a:r>
            <a:r>
              <a:rPr sz="1700" b="1" dirty="0" err="1">
                <a:latin typeface="Calibri"/>
                <a:cs typeface="Calibri"/>
              </a:rPr>
              <a:t>массовой</a:t>
            </a:r>
            <a:r>
              <a:rPr sz="1700" b="1" spc="-65" dirty="0">
                <a:latin typeface="Calibri"/>
                <a:cs typeface="Calibri"/>
              </a:rPr>
              <a:t> </a:t>
            </a:r>
            <a:r>
              <a:rPr sz="1700" b="1" dirty="0" err="1" smtClean="0">
                <a:latin typeface="Calibri"/>
                <a:cs typeface="Calibri"/>
              </a:rPr>
              <a:t>работе</a:t>
            </a:r>
            <a:r>
              <a:rPr lang="ru-RU" sz="1700" b="1" dirty="0" smtClean="0">
                <a:latin typeface="Calibri"/>
                <a:cs typeface="Calibri"/>
              </a:rPr>
              <a:t> </a:t>
            </a:r>
          </a:p>
          <a:p>
            <a:pPr marL="81280" marR="70485" algn="ctr">
              <a:lnSpc>
                <a:spcPct val="91500"/>
              </a:lnSpc>
              <a:spcBef>
                <a:spcPts val="275"/>
              </a:spcBef>
            </a:pPr>
            <a:r>
              <a:rPr sz="1700" spc="-10" dirty="0" err="1" smtClean="0">
                <a:latin typeface="Calibri"/>
                <a:cs typeface="Calibri"/>
              </a:rPr>
              <a:t>председатель</a:t>
            </a:r>
            <a:r>
              <a:rPr sz="1700" spc="-90" dirty="0" smtClean="0">
                <a:latin typeface="Calibri"/>
                <a:cs typeface="Calibri"/>
              </a:rPr>
              <a:t> </a:t>
            </a:r>
            <a:r>
              <a:rPr sz="1700" spc="-50" dirty="0" smtClean="0">
                <a:latin typeface="Calibri"/>
                <a:cs typeface="Calibri"/>
              </a:rPr>
              <a:t> </a:t>
            </a:r>
            <a:r>
              <a:rPr lang="ru-RU" sz="1700" spc="-50" dirty="0" smtClean="0">
                <a:latin typeface="Calibri"/>
                <a:cs typeface="Calibri"/>
              </a:rPr>
              <a:t>- </a:t>
            </a:r>
            <a:r>
              <a:rPr sz="1700" spc="-10" dirty="0" err="1" smtClean="0">
                <a:solidFill>
                  <a:srgbClr val="2812CC"/>
                </a:solidFill>
                <a:latin typeface="Calibri"/>
                <a:cs typeface="Calibri"/>
              </a:rPr>
              <a:t>Постол</a:t>
            </a:r>
            <a:r>
              <a:rPr sz="1700" spc="-70" dirty="0" smtClean="0">
                <a:solidFill>
                  <a:srgbClr val="2812C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812CC"/>
                </a:solidFill>
                <a:latin typeface="Calibri"/>
                <a:cs typeface="Calibri"/>
              </a:rPr>
              <a:t>Владимир</a:t>
            </a:r>
            <a:r>
              <a:rPr sz="1700" spc="-65" dirty="0">
                <a:solidFill>
                  <a:srgbClr val="2812C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2812CC"/>
                </a:solidFill>
                <a:latin typeface="Calibri"/>
                <a:cs typeface="Calibri"/>
              </a:rPr>
              <a:t>Иванович</a:t>
            </a:r>
            <a:endParaRPr sz="1700" dirty="0">
              <a:latin typeface="Calibri"/>
              <a:cs typeface="Calibri"/>
            </a:endParaRPr>
          </a:p>
          <a:p>
            <a:pPr marL="242570" marR="235585" algn="ctr">
              <a:lnSpc>
                <a:spcPts val="1870"/>
              </a:lnSpc>
              <a:spcBef>
                <a:spcPts val="755"/>
              </a:spcBef>
            </a:pPr>
            <a:r>
              <a:rPr sz="1700" dirty="0">
                <a:latin typeface="Calibri"/>
                <a:cs typeface="Calibri"/>
              </a:rPr>
              <a:t>При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поддержке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комиссии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spc="-25" dirty="0">
                <a:latin typeface="Calibri"/>
                <a:cs typeface="Calibri"/>
              </a:rPr>
              <a:t>по </a:t>
            </a:r>
            <a:r>
              <a:rPr sz="1700" spc="-10" dirty="0">
                <a:latin typeface="Calibri"/>
                <a:cs typeface="Calibri"/>
              </a:rPr>
              <a:t>информационной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работе</a:t>
            </a:r>
            <a:endParaRPr sz="1700" dirty="0">
              <a:latin typeface="Calibri"/>
              <a:cs typeface="Calibri"/>
            </a:endParaRPr>
          </a:p>
          <a:p>
            <a:pPr algn="ctr">
              <a:lnSpc>
                <a:spcPts val="1950"/>
              </a:lnSpc>
              <a:spcBef>
                <a:spcPts val="520"/>
              </a:spcBef>
            </a:pPr>
            <a:r>
              <a:rPr sz="1700" spc="-10" dirty="0">
                <a:latin typeface="Calibri"/>
                <a:cs typeface="Calibri"/>
              </a:rPr>
              <a:t>Председатель</a:t>
            </a:r>
            <a:r>
              <a:rPr sz="1700" spc="-7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-</a:t>
            </a:r>
            <a:r>
              <a:rPr sz="1700" spc="350" dirty="0"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33CC"/>
                </a:solidFill>
                <a:latin typeface="Calibri"/>
                <a:cs typeface="Calibri"/>
              </a:rPr>
              <a:t>Алексеева</a:t>
            </a:r>
            <a:r>
              <a:rPr sz="1700" spc="-3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1700" spc="-20" dirty="0">
                <a:solidFill>
                  <a:srgbClr val="0033CC"/>
                </a:solidFill>
                <a:latin typeface="Calibri"/>
                <a:cs typeface="Calibri"/>
              </a:rPr>
              <a:t>Мария</a:t>
            </a:r>
            <a:endParaRPr sz="1700" dirty="0">
              <a:latin typeface="Calibri"/>
              <a:cs typeface="Calibri"/>
            </a:endParaRPr>
          </a:p>
          <a:p>
            <a:pPr marL="635" algn="ctr">
              <a:lnSpc>
                <a:spcPts val="1950"/>
              </a:lnSpc>
            </a:pPr>
            <a:r>
              <a:rPr sz="1700" spc="-10" dirty="0">
                <a:solidFill>
                  <a:srgbClr val="0033CC"/>
                </a:solidFill>
                <a:latin typeface="Calibri"/>
                <a:cs typeface="Calibri"/>
              </a:rPr>
              <a:t>Ивановна</a:t>
            </a:r>
            <a:endParaRPr sz="17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2321" y="30353"/>
            <a:ext cx="9112250" cy="2722245"/>
            <a:chOff x="32321" y="30353"/>
            <a:chExt cx="9112250" cy="272224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496" y="33528"/>
              <a:ext cx="1463357" cy="203352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5496" y="33528"/>
              <a:ext cx="1463675" cy="2033905"/>
            </a:xfrm>
            <a:custGeom>
              <a:avLst/>
              <a:gdLst/>
              <a:ahLst/>
              <a:cxnLst/>
              <a:rect l="l" t="t" r="r" b="b"/>
              <a:pathLst>
                <a:path w="1463675" h="2033905">
                  <a:moveTo>
                    <a:pt x="0" y="1016762"/>
                  </a:moveTo>
                  <a:lnTo>
                    <a:pt x="1082" y="960970"/>
                  </a:lnTo>
                  <a:lnTo>
                    <a:pt x="4293" y="905965"/>
                  </a:lnTo>
                  <a:lnTo>
                    <a:pt x="9576" y="851825"/>
                  </a:lnTo>
                  <a:lnTo>
                    <a:pt x="16875" y="798627"/>
                  </a:lnTo>
                  <a:lnTo>
                    <a:pt x="26136" y="746448"/>
                  </a:lnTo>
                  <a:lnTo>
                    <a:pt x="37301" y="695366"/>
                  </a:lnTo>
                  <a:lnTo>
                    <a:pt x="50315" y="645459"/>
                  </a:lnTo>
                  <a:lnTo>
                    <a:pt x="65123" y="596804"/>
                  </a:lnTo>
                  <a:lnTo>
                    <a:pt x="81668" y="549478"/>
                  </a:lnTo>
                  <a:lnTo>
                    <a:pt x="99895" y="503559"/>
                  </a:lnTo>
                  <a:lnTo>
                    <a:pt x="119748" y="459125"/>
                  </a:lnTo>
                  <a:lnTo>
                    <a:pt x="141171" y="416253"/>
                  </a:lnTo>
                  <a:lnTo>
                    <a:pt x="164108" y="375020"/>
                  </a:lnTo>
                  <a:lnTo>
                    <a:pt x="188504" y="335504"/>
                  </a:lnTo>
                  <a:lnTo>
                    <a:pt x="214302" y="297783"/>
                  </a:lnTo>
                  <a:lnTo>
                    <a:pt x="241448" y="261933"/>
                  </a:lnTo>
                  <a:lnTo>
                    <a:pt x="269885" y="228034"/>
                  </a:lnTo>
                  <a:lnTo>
                    <a:pt x="299557" y="196161"/>
                  </a:lnTo>
                  <a:lnTo>
                    <a:pt x="330409" y="166392"/>
                  </a:lnTo>
                  <a:lnTo>
                    <a:pt x="362384" y="138806"/>
                  </a:lnTo>
                  <a:lnTo>
                    <a:pt x="395428" y="113479"/>
                  </a:lnTo>
                  <a:lnTo>
                    <a:pt x="429483" y="90489"/>
                  </a:lnTo>
                  <a:lnTo>
                    <a:pt x="464495" y="69913"/>
                  </a:lnTo>
                  <a:lnTo>
                    <a:pt x="500408" y="51830"/>
                  </a:lnTo>
                  <a:lnTo>
                    <a:pt x="537165" y="36316"/>
                  </a:lnTo>
                  <a:lnTo>
                    <a:pt x="574712" y="23448"/>
                  </a:lnTo>
                  <a:lnTo>
                    <a:pt x="612992" y="13306"/>
                  </a:lnTo>
                  <a:lnTo>
                    <a:pt x="651949" y="5965"/>
                  </a:lnTo>
                  <a:lnTo>
                    <a:pt x="691527" y="1504"/>
                  </a:lnTo>
                  <a:lnTo>
                    <a:pt x="731672" y="0"/>
                  </a:lnTo>
                  <a:lnTo>
                    <a:pt x="771818" y="1504"/>
                  </a:lnTo>
                  <a:lnTo>
                    <a:pt x="811398" y="5965"/>
                  </a:lnTo>
                  <a:lnTo>
                    <a:pt x="850356" y="13306"/>
                  </a:lnTo>
                  <a:lnTo>
                    <a:pt x="888636" y="23448"/>
                  </a:lnTo>
                  <a:lnTo>
                    <a:pt x="926184" y="36316"/>
                  </a:lnTo>
                  <a:lnTo>
                    <a:pt x="962942" y="51830"/>
                  </a:lnTo>
                  <a:lnTo>
                    <a:pt x="998855" y="69913"/>
                  </a:lnTo>
                  <a:lnTo>
                    <a:pt x="1033868" y="90489"/>
                  </a:lnTo>
                  <a:lnTo>
                    <a:pt x="1067925" y="113479"/>
                  </a:lnTo>
                  <a:lnTo>
                    <a:pt x="1100969" y="138806"/>
                  </a:lnTo>
                  <a:lnTo>
                    <a:pt x="1132945" y="166392"/>
                  </a:lnTo>
                  <a:lnTo>
                    <a:pt x="1163797" y="196161"/>
                  </a:lnTo>
                  <a:lnTo>
                    <a:pt x="1193469" y="228034"/>
                  </a:lnTo>
                  <a:lnTo>
                    <a:pt x="1221907" y="261933"/>
                  </a:lnTo>
                  <a:lnTo>
                    <a:pt x="1249052" y="297783"/>
                  </a:lnTo>
                  <a:lnTo>
                    <a:pt x="1274851" y="335504"/>
                  </a:lnTo>
                  <a:lnTo>
                    <a:pt x="1299247" y="375020"/>
                  </a:lnTo>
                  <a:lnTo>
                    <a:pt x="1322185" y="416253"/>
                  </a:lnTo>
                  <a:lnTo>
                    <a:pt x="1343608" y="459125"/>
                  </a:lnTo>
                  <a:lnTo>
                    <a:pt x="1363461" y="503559"/>
                  </a:lnTo>
                  <a:lnTo>
                    <a:pt x="1381688" y="549478"/>
                  </a:lnTo>
                  <a:lnTo>
                    <a:pt x="1398233" y="596804"/>
                  </a:lnTo>
                  <a:lnTo>
                    <a:pt x="1413041" y="645459"/>
                  </a:lnTo>
                  <a:lnTo>
                    <a:pt x="1426055" y="695366"/>
                  </a:lnTo>
                  <a:lnTo>
                    <a:pt x="1437221" y="746448"/>
                  </a:lnTo>
                  <a:lnTo>
                    <a:pt x="1446481" y="798627"/>
                  </a:lnTo>
                  <a:lnTo>
                    <a:pt x="1453781" y="851825"/>
                  </a:lnTo>
                  <a:lnTo>
                    <a:pt x="1459064" y="905965"/>
                  </a:lnTo>
                  <a:lnTo>
                    <a:pt x="1462274" y="960970"/>
                  </a:lnTo>
                  <a:lnTo>
                    <a:pt x="1463357" y="1016762"/>
                  </a:lnTo>
                  <a:lnTo>
                    <a:pt x="1462274" y="1072541"/>
                  </a:lnTo>
                  <a:lnTo>
                    <a:pt x="1459064" y="1127536"/>
                  </a:lnTo>
                  <a:lnTo>
                    <a:pt x="1453781" y="1181667"/>
                  </a:lnTo>
                  <a:lnTo>
                    <a:pt x="1446481" y="1234858"/>
                  </a:lnTo>
                  <a:lnTo>
                    <a:pt x="1437221" y="1287031"/>
                  </a:lnTo>
                  <a:lnTo>
                    <a:pt x="1426055" y="1338108"/>
                  </a:lnTo>
                  <a:lnTo>
                    <a:pt x="1413041" y="1388012"/>
                  </a:lnTo>
                  <a:lnTo>
                    <a:pt x="1398233" y="1436665"/>
                  </a:lnTo>
                  <a:lnTo>
                    <a:pt x="1381688" y="1483989"/>
                  </a:lnTo>
                  <a:lnTo>
                    <a:pt x="1363461" y="1529907"/>
                  </a:lnTo>
                  <a:lnTo>
                    <a:pt x="1343608" y="1574342"/>
                  </a:lnTo>
                  <a:lnTo>
                    <a:pt x="1322185" y="1617215"/>
                  </a:lnTo>
                  <a:lnTo>
                    <a:pt x="1299247" y="1658450"/>
                  </a:lnTo>
                  <a:lnTo>
                    <a:pt x="1274851" y="1697968"/>
                  </a:lnTo>
                  <a:lnTo>
                    <a:pt x="1249052" y="1735693"/>
                  </a:lnTo>
                  <a:lnTo>
                    <a:pt x="1221907" y="1771545"/>
                  </a:lnTo>
                  <a:lnTo>
                    <a:pt x="1193469" y="1805449"/>
                  </a:lnTo>
                  <a:lnTo>
                    <a:pt x="1163797" y="1837326"/>
                  </a:lnTo>
                  <a:lnTo>
                    <a:pt x="1132945" y="1867098"/>
                  </a:lnTo>
                  <a:lnTo>
                    <a:pt x="1100969" y="1894689"/>
                  </a:lnTo>
                  <a:lnTo>
                    <a:pt x="1067925" y="1920020"/>
                  </a:lnTo>
                  <a:lnTo>
                    <a:pt x="1033868" y="1943014"/>
                  </a:lnTo>
                  <a:lnTo>
                    <a:pt x="998855" y="1963594"/>
                  </a:lnTo>
                  <a:lnTo>
                    <a:pt x="962942" y="1981681"/>
                  </a:lnTo>
                  <a:lnTo>
                    <a:pt x="926184" y="1997199"/>
                  </a:lnTo>
                  <a:lnTo>
                    <a:pt x="888636" y="2010069"/>
                  </a:lnTo>
                  <a:lnTo>
                    <a:pt x="850356" y="2020214"/>
                  </a:lnTo>
                  <a:lnTo>
                    <a:pt x="811398" y="2027556"/>
                  </a:lnTo>
                  <a:lnTo>
                    <a:pt x="771818" y="2032019"/>
                  </a:lnTo>
                  <a:lnTo>
                    <a:pt x="731672" y="2033524"/>
                  </a:lnTo>
                  <a:lnTo>
                    <a:pt x="691527" y="2032019"/>
                  </a:lnTo>
                  <a:lnTo>
                    <a:pt x="651949" y="2027556"/>
                  </a:lnTo>
                  <a:lnTo>
                    <a:pt x="612992" y="2020214"/>
                  </a:lnTo>
                  <a:lnTo>
                    <a:pt x="574712" y="2010069"/>
                  </a:lnTo>
                  <a:lnTo>
                    <a:pt x="537165" y="1997199"/>
                  </a:lnTo>
                  <a:lnTo>
                    <a:pt x="500408" y="1981681"/>
                  </a:lnTo>
                  <a:lnTo>
                    <a:pt x="464495" y="1963594"/>
                  </a:lnTo>
                  <a:lnTo>
                    <a:pt x="429483" y="1943014"/>
                  </a:lnTo>
                  <a:lnTo>
                    <a:pt x="395428" y="1920020"/>
                  </a:lnTo>
                  <a:lnTo>
                    <a:pt x="362384" y="1894689"/>
                  </a:lnTo>
                  <a:lnTo>
                    <a:pt x="330409" y="1867098"/>
                  </a:lnTo>
                  <a:lnTo>
                    <a:pt x="299557" y="1837326"/>
                  </a:lnTo>
                  <a:lnTo>
                    <a:pt x="269885" y="1805449"/>
                  </a:lnTo>
                  <a:lnTo>
                    <a:pt x="241448" y="1771545"/>
                  </a:lnTo>
                  <a:lnTo>
                    <a:pt x="214302" y="1735693"/>
                  </a:lnTo>
                  <a:lnTo>
                    <a:pt x="188504" y="1697968"/>
                  </a:lnTo>
                  <a:lnTo>
                    <a:pt x="164108" y="1658450"/>
                  </a:lnTo>
                  <a:lnTo>
                    <a:pt x="141171" y="1617215"/>
                  </a:lnTo>
                  <a:lnTo>
                    <a:pt x="119748" y="1574342"/>
                  </a:lnTo>
                  <a:lnTo>
                    <a:pt x="99895" y="1529907"/>
                  </a:lnTo>
                  <a:lnTo>
                    <a:pt x="81668" y="1483989"/>
                  </a:lnTo>
                  <a:lnTo>
                    <a:pt x="65123" y="1436665"/>
                  </a:lnTo>
                  <a:lnTo>
                    <a:pt x="50315" y="1388012"/>
                  </a:lnTo>
                  <a:lnTo>
                    <a:pt x="37301" y="1338108"/>
                  </a:lnTo>
                  <a:lnTo>
                    <a:pt x="26136" y="1287031"/>
                  </a:lnTo>
                  <a:lnTo>
                    <a:pt x="16875" y="1234858"/>
                  </a:lnTo>
                  <a:lnTo>
                    <a:pt x="9576" y="1181667"/>
                  </a:lnTo>
                  <a:lnTo>
                    <a:pt x="4293" y="1127536"/>
                  </a:lnTo>
                  <a:lnTo>
                    <a:pt x="1082" y="1072541"/>
                  </a:lnTo>
                  <a:lnTo>
                    <a:pt x="0" y="1016762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96150" y="33401"/>
              <a:ext cx="1847849" cy="15001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56931" y="1452372"/>
              <a:ext cx="1687068" cy="12847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51750" y="1647888"/>
              <a:ext cx="1184275" cy="6969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97300" y="1853176"/>
              <a:ext cx="1615431" cy="899175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0" y="2760662"/>
            <a:ext cx="5688330" cy="1200150"/>
          </a:xfrm>
          <a:custGeom>
            <a:avLst/>
            <a:gdLst/>
            <a:ahLst/>
            <a:cxnLst/>
            <a:rect l="l" t="t" r="r" b="b"/>
            <a:pathLst>
              <a:path w="5688330" h="1200150">
                <a:moveTo>
                  <a:pt x="0" y="1200150"/>
                </a:moveTo>
                <a:lnTo>
                  <a:pt x="5688076" y="1200150"/>
                </a:lnTo>
                <a:lnTo>
                  <a:pt x="568807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312417" y="2779267"/>
            <a:ext cx="28562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869950" algn="l"/>
                <a:tab pos="1439545" algn="l"/>
                <a:tab pos="2736850" algn="l"/>
              </a:tabLst>
            </a:pPr>
            <a:r>
              <a:rPr sz="1800" spc="-10" dirty="0">
                <a:latin typeface="Calibri"/>
                <a:cs typeface="Calibri"/>
              </a:rPr>
              <a:t>работу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при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подготовке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50" dirty="0">
                <a:latin typeface="Calibri"/>
                <a:cs typeface="Calibri"/>
              </a:rPr>
              <a:t>к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02333" y="3053588"/>
            <a:ext cx="1330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мероприятий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87675" y="3053588"/>
            <a:ext cx="10896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проводили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1439" y="2779267"/>
            <a:ext cx="10566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Огромную различных профкома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98702" y="3327908"/>
            <a:ext cx="2954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340995" algn="l"/>
                <a:tab pos="1170305" algn="l"/>
                <a:tab pos="2328545" algn="l"/>
              </a:tabLst>
            </a:pPr>
            <a:r>
              <a:rPr sz="1800" spc="-50" dirty="0">
                <a:latin typeface="Calibri"/>
                <a:cs typeface="Calibri"/>
              </a:rPr>
              <a:t>и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0" dirty="0">
                <a:latin typeface="Calibri"/>
                <a:cs typeface="Calibri"/>
              </a:rPr>
              <a:t>члены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комиссии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0" dirty="0">
                <a:solidFill>
                  <a:srgbClr val="0303EC"/>
                </a:solidFill>
                <a:latin typeface="Calibri"/>
                <a:cs typeface="Calibri"/>
              </a:rPr>
              <a:t>Лилия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31842" y="2779267"/>
            <a:ext cx="127698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30480" algn="just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проведению специалисты </a:t>
            </a:r>
            <a:r>
              <a:rPr sz="1800" spc="-10" dirty="0">
                <a:solidFill>
                  <a:srgbClr val="0303EC"/>
                </a:solidFill>
                <a:latin typeface="Calibri"/>
                <a:cs typeface="Calibri"/>
              </a:rPr>
              <a:t>Робертовна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1439" y="3602177"/>
            <a:ext cx="41217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0303EC"/>
                </a:solidFill>
                <a:latin typeface="Calibri"/>
                <a:cs typeface="Calibri"/>
              </a:rPr>
              <a:t>Гулакова</a:t>
            </a:r>
            <a:r>
              <a:rPr sz="1800" spc="-40" dirty="0">
                <a:solidFill>
                  <a:srgbClr val="0303EC"/>
                </a:solidFill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303EC"/>
                </a:solidFill>
                <a:latin typeface="Calibri"/>
                <a:cs typeface="Calibri"/>
              </a:rPr>
              <a:t>Лариса</a:t>
            </a:r>
            <a:r>
              <a:rPr sz="1800" spc="-20" dirty="0">
                <a:solidFill>
                  <a:srgbClr val="0303EC"/>
                </a:solidFill>
                <a:latin typeface="Calibri"/>
                <a:cs typeface="Calibri"/>
              </a:rPr>
              <a:t> Геннадьевна </a:t>
            </a:r>
            <a:r>
              <a:rPr sz="1800" spc="-10" dirty="0">
                <a:solidFill>
                  <a:srgbClr val="0303EC"/>
                </a:solidFill>
                <a:latin typeface="Calibri"/>
                <a:cs typeface="Calibri"/>
              </a:rPr>
              <a:t>Гончарова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130925" y="2860675"/>
            <a:ext cx="3013074" cy="16986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28786" y="4815332"/>
            <a:ext cx="1320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888888"/>
                </a:solidFill>
                <a:latin typeface="Times New Roman"/>
                <a:cs typeface="Times New Roman"/>
              </a:rPr>
              <a:t>18</a:t>
            </a:r>
            <a:endParaRPr sz="9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41486" y="4843826"/>
            <a:ext cx="106680" cy="128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5"/>
              </a:lnSpc>
            </a:pPr>
            <a:r>
              <a:rPr sz="900" spc="-55" dirty="0">
                <a:solidFill>
                  <a:srgbClr val="888888"/>
                </a:solidFill>
                <a:latin typeface="Times New Roman"/>
                <a:cs typeface="Times New Roman"/>
              </a:rPr>
              <a:t>19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45564" y="1883664"/>
              <a:ext cx="147955" cy="1091565"/>
            </a:xfrm>
            <a:custGeom>
              <a:avLst/>
              <a:gdLst/>
              <a:ahLst/>
              <a:cxnLst/>
              <a:rect l="l" t="t" r="r" b="b"/>
              <a:pathLst>
                <a:path w="147955" h="1091564">
                  <a:moveTo>
                    <a:pt x="147827" y="0"/>
                  </a:moveTo>
                  <a:lnTo>
                    <a:pt x="0" y="0"/>
                  </a:lnTo>
                  <a:lnTo>
                    <a:pt x="0" y="1091184"/>
                  </a:lnTo>
                  <a:lnTo>
                    <a:pt x="147827" y="1091184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45564" y="1883664"/>
              <a:ext cx="147955" cy="1091565"/>
            </a:xfrm>
            <a:custGeom>
              <a:avLst/>
              <a:gdLst/>
              <a:ahLst/>
              <a:cxnLst/>
              <a:rect l="l" t="t" r="r" b="b"/>
              <a:pathLst>
                <a:path w="147955" h="1091564">
                  <a:moveTo>
                    <a:pt x="0" y="1091184"/>
                  </a:moveTo>
                  <a:lnTo>
                    <a:pt x="147827" y="1091184"/>
                  </a:lnTo>
                  <a:lnTo>
                    <a:pt x="147827" y="0"/>
                  </a:lnTo>
                  <a:lnTo>
                    <a:pt x="0" y="0"/>
                  </a:lnTo>
                  <a:lnTo>
                    <a:pt x="0" y="1091184"/>
                  </a:lnTo>
                  <a:close/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060" y="2621279"/>
              <a:ext cx="149860" cy="353695"/>
            </a:xfrm>
            <a:custGeom>
              <a:avLst/>
              <a:gdLst/>
              <a:ahLst/>
              <a:cxnLst/>
              <a:rect l="l" t="t" r="r" b="b"/>
              <a:pathLst>
                <a:path w="149859" h="353694">
                  <a:moveTo>
                    <a:pt x="149352" y="0"/>
                  </a:moveTo>
                  <a:lnTo>
                    <a:pt x="0" y="0"/>
                  </a:lnTo>
                  <a:lnTo>
                    <a:pt x="0" y="353568"/>
                  </a:lnTo>
                  <a:lnTo>
                    <a:pt x="149352" y="353568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1060" y="2621279"/>
              <a:ext cx="149860" cy="353695"/>
            </a:xfrm>
            <a:custGeom>
              <a:avLst/>
              <a:gdLst/>
              <a:ahLst/>
              <a:cxnLst/>
              <a:rect l="l" t="t" r="r" b="b"/>
              <a:pathLst>
                <a:path w="149859" h="353694">
                  <a:moveTo>
                    <a:pt x="0" y="353568"/>
                  </a:moveTo>
                  <a:lnTo>
                    <a:pt x="149352" y="353568"/>
                  </a:lnTo>
                  <a:lnTo>
                    <a:pt x="149352" y="0"/>
                  </a:lnTo>
                  <a:lnTo>
                    <a:pt x="0" y="0"/>
                  </a:lnTo>
                  <a:lnTo>
                    <a:pt x="0" y="353568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06424" y="2292095"/>
              <a:ext cx="149860" cy="683260"/>
            </a:xfrm>
            <a:custGeom>
              <a:avLst/>
              <a:gdLst/>
              <a:ahLst/>
              <a:cxnLst/>
              <a:rect l="l" t="t" r="r" b="b"/>
              <a:pathLst>
                <a:path w="149859" h="683260">
                  <a:moveTo>
                    <a:pt x="149352" y="0"/>
                  </a:moveTo>
                  <a:lnTo>
                    <a:pt x="0" y="0"/>
                  </a:lnTo>
                  <a:lnTo>
                    <a:pt x="0" y="682751"/>
                  </a:lnTo>
                  <a:lnTo>
                    <a:pt x="149352" y="682751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06424" y="2292095"/>
              <a:ext cx="149860" cy="683260"/>
            </a:xfrm>
            <a:custGeom>
              <a:avLst/>
              <a:gdLst/>
              <a:ahLst/>
              <a:cxnLst/>
              <a:rect l="l" t="t" r="r" b="b"/>
              <a:pathLst>
                <a:path w="149859" h="683260">
                  <a:moveTo>
                    <a:pt x="0" y="682751"/>
                  </a:moveTo>
                  <a:lnTo>
                    <a:pt x="149352" y="682751"/>
                  </a:lnTo>
                  <a:lnTo>
                    <a:pt x="149352" y="0"/>
                  </a:lnTo>
                  <a:lnTo>
                    <a:pt x="0" y="0"/>
                  </a:lnTo>
                  <a:lnTo>
                    <a:pt x="0" y="682751"/>
                  </a:lnTo>
                  <a:close/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53311" y="1999488"/>
              <a:ext cx="149860" cy="975360"/>
            </a:xfrm>
            <a:custGeom>
              <a:avLst/>
              <a:gdLst/>
              <a:ahLst/>
              <a:cxnLst/>
              <a:rect l="l" t="t" r="r" b="b"/>
              <a:pathLst>
                <a:path w="149859" h="975360">
                  <a:moveTo>
                    <a:pt x="149352" y="0"/>
                  </a:moveTo>
                  <a:lnTo>
                    <a:pt x="0" y="0"/>
                  </a:lnTo>
                  <a:lnTo>
                    <a:pt x="0" y="975360"/>
                  </a:lnTo>
                  <a:lnTo>
                    <a:pt x="149352" y="975360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53311" y="1999488"/>
              <a:ext cx="149860" cy="975360"/>
            </a:xfrm>
            <a:custGeom>
              <a:avLst/>
              <a:gdLst/>
              <a:ahLst/>
              <a:cxnLst/>
              <a:rect l="l" t="t" r="r" b="b"/>
              <a:pathLst>
                <a:path w="149859" h="975360">
                  <a:moveTo>
                    <a:pt x="0" y="975360"/>
                  </a:moveTo>
                  <a:lnTo>
                    <a:pt x="149352" y="975360"/>
                  </a:lnTo>
                  <a:lnTo>
                    <a:pt x="149352" y="0"/>
                  </a:lnTo>
                  <a:lnTo>
                    <a:pt x="0" y="0"/>
                  </a:lnTo>
                  <a:lnTo>
                    <a:pt x="0" y="97536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98675" y="1972055"/>
              <a:ext cx="149860" cy="1003300"/>
            </a:xfrm>
            <a:custGeom>
              <a:avLst/>
              <a:gdLst/>
              <a:ahLst/>
              <a:cxnLst/>
              <a:rect l="l" t="t" r="r" b="b"/>
              <a:pathLst>
                <a:path w="149860" h="1003300">
                  <a:moveTo>
                    <a:pt x="149351" y="0"/>
                  </a:moveTo>
                  <a:lnTo>
                    <a:pt x="0" y="0"/>
                  </a:lnTo>
                  <a:lnTo>
                    <a:pt x="0" y="1002791"/>
                  </a:lnTo>
                  <a:lnTo>
                    <a:pt x="149351" y="1002791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98675" y="1972055"/>
              <a:ext cx="149860" cy="1003300"/>
            </a:xfrm>
            <a:custGeom>
              <a:avLst/>
              <a:gdLst/>
              <a:ahLst/>
              <a:cxnLst/>
              <a:rect l="l" t="t" r="r" b="b"/>
              <a:pathLst>
                <a:path w="149860" h="1003300">
                  <a:moveTo>
                    <a:pt x="0" y="1002791"/>
                  </a:moveTo>
                  <a:lnTo>
                    <a:pt x="149351" y="1002791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002791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90927" y="1863851"/>
              <a:ext cx="149860" cy="1111250"/>
            </a:xfrm>
            <a:custGeom>
              <a:avLst/>
              <a:gdLst/>
              <a:ahLst/>
              <a:cxnLst/>
              <a:rect l="l" t="t" r="r" b="b"/>
              <a:pathLst>
                <a:path w="149860" h="1111250">
                  <a:moveTo>
                    <a:pt x="149351" y="0"/>
                  </a:moveTo>
                  <a:lnTo>
                    <a:pt x="0" y="0"/>
                  </a:lnTo>
                  <a:lnTo>
                    <a:pt x="0" y="1110996"/>
                  </a:lnTo>
                  <a:lnTo>
                    <a:pt x="149351" y="1110996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090927" y="1863851"/>
              <a:ext cx="149860" cy="1111250"/>
            </a:xfrm>
            <a:custGeom>
              <a:avLst/>
              <a:gdLst/>
              <a:ahLst/>
              <a:cxnLst/>
              <a:rect l="l" t="t" r="r" b="b"/>
              <a:pathLst>
                <a:path w="149860" h="1111250">
                  <a:moveTo>
                    <a:pt x="0" y="1110996"/>
                  </a:moveTo>
                  <a:lnTo>
                    <a:pt x="149351" y="1110996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110996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337816" y="1862327"/>
              <a:ext cx="147955" cy="1112520"/>
            </a:xfrm>
            <a:custGeom>
              <a:avLst/>
              <a:gdLst/>
              <a:ahLst/>
              <a:cxnLst/>
              <a:rect l="l" t="t" r="r" b="b"/>
              <a:pathLst>
                <a:path w="147955" h="1112520">
                  <a:moveTo>
                    <a:pt x="147828" y="0"/>
                  </a:moveTo>
                  <a:lnTo>
                    <a:pt x="0" y="0"/>
                  </a:lnTo>
                  <a:lnTo>
                    <a:pt x="0" y="1112520"/>
                  </a:lnTo>
                  <a:lnTo>
                    <a:pt x="147828" y="1112520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337816" y="1862327"/>
              <a:ext cx="147955" cy="1112520"/>
            </a:xfrm>
            <a:custGeom>
              <a:avLst/>
              <a:gdLst/>
              <a:ahLst/>
              <a:cxnLst/>
              <a:rect l="l" t="t" r="r" b="b"/>
              <a:pathLst>
                <a:path w="147955" h="1112520">
                  <a:moveTo>
                    <a:pt x="0" y="1112520"/>
                  </a:moveTo>
                  <a:lnTo>
                    <a:pt x="147828" y="1112520"/>
                  </a:lnTo>
                  <a:lnTo>
                    <a:pt x="147828" y="0"/>
                  </a:lnTo>
                  <a:lnTo>
                    <a:pt x="0" y="0"/>
                  </a:lnTo>
                  <a:lnTo>
                    <a:pt x="0" y="111252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583179" y="1825751"/>
              <a:ext cx="149860" cy="1149350"/>
            </a:xfrm>
            <a:custGeom>
              <a:avLst/>
              <a:gdLst/>
              <a:ahLst/>
              <a:cxnLst/>
              <a:rect l="l" t="t" r="r" b="b"/>
              <a:pathLst>
                <a:path w="149860" h="1149350">
                  <a:moveTo>
                    <a:pt x="149351" y="0"/>
                  </a:moveTo>
                  <a:lnTo>
                    <a:pt x="0" y="0"/>
                  </a:lnTo>
                  <a:lnTo>
                    <a:pt x="0" y="1149096"/>
                  </a:lnTo>
                  <a:lnTo>
                    <a:pt x="149351" y="1149096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583179" y="1825751"/>
              <a:ext cx="149860" cy="1149350"/>
            </a:xfrm>
            <a:custGeom>
              <a:avLst/>
              <a:gdLst/>
              <a:ahLst/>
              <a:cxnLst/>
              <a:rect l="l" t="t" r="r" b="b"/>
              <a:pathLst>
                <a:path w="149860" h="1149350">
                  <a:moveTo>
                    <a:pt x="0" y="1149096"/>
                  </a:moveTo>
                  <a:lnTo>
                    <a:pt x="149351" y="1149096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149096"/>
                  </a:lnTo>
                  <a:close/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828544" y="1810511"/>
              <a:ext cx="149860" cy="1164590"/>
            </a:xfrm>
            <a:custGeom>
              <a:avLst/>
              <a:gdLst/>
              <a:ahLst/>
              <a:cxnLst/>
              <a:rect l="l" t="t" r="r" b="b"/>
              <a:pathLst>
                <a:path w="149860" h="1164589">
                  <a:moveTo>
                    <a:pt x="149351" y="0"/>
                  </a:moveTo>
                  <a:lnTo>
                    <a:pt x="0" y="0"/>
                  </a:lnTo>
                  <a:lnTo>
                    <a:pt x="0" y="1164336"/>
                  </a:lnTo>
                  <a:lnTo>
                    <a:pt x="149351" y="1164336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828544" y="1810511"/>
              <a:ext cx="149860" cy="1164590"/>
            </a:xfrm>
            <a:custGeom>
              <a:avLst/>
              <a:gdLst/>
              <a:ahLst/>
              <a:cxnLst/>
              <a:rect l="l" t="t" r="r" b="b"/>
              <a:pathLst>
                <a:path w="149860" h="1164589">
                  <a:moveTo>
                    <a:pt x="0" y="1164336"/>
                  </a:moveTo>
                  <a:lnTo>
                    <a:pt x="149351" y="1164336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164336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075432" y="1804416"/>
              <a:ext cx="149860" cy="1170940"/>
            </a:xfrm>
            <a:custGeom>
              <a:avLst/>
              <a:gdLst/>
              <a:ahLst/>
              <a:cxnLst/>
              <a:rect l="l" t="t" r="r" b="b"/>
              <a:pathLst>
                <a:path w="149860" h="1170939">
                  <a:moveTo>
                    <a:pt x="149351" y="0"/>
                  </a:moveTo>
                  <a:lnTo>
                    <a:pt x="0" y="0"/>
                  </a:lnTo>
                  <a:lnTo>
                    <a:pt x="0" y="1170431"/>
                  </a:lnTo>
                  <a:lnTo>
                    <a:pt x="149351" y="1170431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075432" y="1804416"/>
              <a:ext cx="149860" cy="1170940"/>
            </a:xfrm>
            <a:custGeom>
              <a:avLst/>
              <a:gdLst/>
              <a:ahLst/>
              <a:cxnLst/>
              <a:rect l="l" t="t" r="r" b="b"/>
              <a:pathLst>
                <a:path w="149860" h="1170939">
                  <a:moveTo>
                    <a:pt x="0" y="1170431"/>
                  </a:moveTo>
                  <a:lnTo>
                    <a:pt x="149351" y="1170431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170431"/>
                  </a:lnTo>
                  <a:close/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320796" y="1758695"/>
              <a:ext cx="149860" cy="1216660"/>
            </a:xfrm>
            <a:custGeom>
              <a:avLst/>
              <a:gdLst/>
              <a:ahLst/>
              <a:cxnLst/>
              <a:rect l="l" t="t" r="r" b="b"/>
              <a:pathLst>
                <a:path w="149860" h="1216660">
                  <a:moveTo>
                    <a:pt x="149351" y="0"/>
                  </a:moveTo>
                  <a:lnTo>
                    <a:pt x="0" y="0"/>
                  </a:lnTo>
                  <a:lnTo>
                    <a:pt x="0" y="1216152"/>
                  </a:lnTo>
                  <a:lnTo>
                    <a:pt x="149351" y="1216152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320796" y="1758695"/>
              <a:ext cx="149860" cy="1216660"/>
            </a:xfrm>
            <a:custGeom>
              <a:avLst/>
              <a:gdLst/>
              <a:ahLst/>
              <a:cxnLst/>
              <a:rect l="l" t="t" r="r" b="b"/>
              <a:pathLst>
                <a:path w="149860" h="1216660">
                  <a:moveTo>
                    <a:pt x="0" y="1216152"/>
                  </a:moveTo>
                  <a:lnTo>
                    <a:pt x="149351" y="1216152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216152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567684" y="1755648"/>
              <a:ext cx="147955" cy="1219200"/>
            </a:xfrm>
            <a:custGeom>
              <a:avLst/>
              <a:gdLst/>
              <a:ahLst/>
              <a:cxnLst/>
              <a:rect l="l" t="t" r="r" b="b"/>
              <a:pathLst>
                <a:path w="147954" h="1219200">
                  <a:moveTo>
                    <a:pt x="147827" y="0"/>
                  </a:moveTo>
                  <a:lnTo>
                    <a:pt x="0" y="0"/>
                  </a:lnTo>
                  <a:lnTo>
                    <a:pt x="0" y="1219200"/>
                  </a:lnTo>
                  <a:lnTo>
                    <a:pt x="147827" y="1219200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567684" y="1755648"/>
              <a:ext cx="147955" cy="1219200"/>
            </a:xfrm>
            <a:custGeom>
              <a:avLst/>
              <a:gdLst/>
              <a:ahLst/>
              <a:cxnLst/>
              <a:rect l="l" t="t" r="r" b="b"/>
              <a:pathLst>
                <a:path w="147954" h="1219200">
                  <a:moveTo>
                    <a:pt x="0" y="1219200"/>
                  </a:moveTo>
                  <a:lnTo>
                    <a:pt x="147827" y="1219200"/>
                  </a:lnTo>
                  <a:lnTo>
                    <a:pt x="147827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813047" y="1749551"/>
              <a:ext cx="149860" cy="1225550"/>
            </a:xfrm>
            <a:custGeom>
              <a:avLst/>
              <a:gdLst/>
              <a:ahLst/>
              <a:cxnLst/>
              <a:rect l="l" t="t" r="r" b="b"/>
              <a:pathLst>
                <a:path w="149860" h="1225550">
                  <a:moveTo>
                    <a:pt x="149351" y="0"/>
                  </a:moveTo>
                  <a:lnTo>
                    <a:pt x="0" y="0"/>
                  </a:lnTo>
                  <a:lnTo>
                    <a:pt x="0" y="1225296"/>
                  </a:lnTo>
                  <a:lnTo>
                    <a:pt x="149351" y="1225296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813047" y="1749551"/>
              <a:ext cx="149860" cy="1225550"/>
            </a:xfrm>
            <a:custGeom>
              <a:avLst/>
              <a:gdLst/>
              <a:ahLst/>
              <a:cxnLst/>
              <a:rect l="l" t="t" r="r" b="b"/>
              <a:pathLst>
                <a:path w="149860" h="1225550">
                  <a:moveTo>
                    <a:pt x="0" y="1225296"/>
                  </a:moveTo>
                  <a:lnTo>
                    <a:pt x="149351" y="1225296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225296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058411" y="1726692"/>
              <a:ext cx="149860" cy="1248410"/>
            </a:xfrm>
            <a:custGeom>
              <a:avLst/>
              <a:gdLst/>
              <a:ahLst/>
              <a:cxnLst/>
              <a:rect l="l" t="t" r="r" b="b"/>
              <a:pathLst>
                <a:path w="149860" h="1248410">
                  <a:moveTo>
                    <a:pt x="149351" y="0"/>
                  </a:moveTo>
                  <a:lnTo>
                    <a:pt x="0" y="0"/>
                  </a:lnTo>
                  <a:lnTo>
                    <a:pt x="0" y="1248155"/>
                  </a:lnTo>
                  <a:lnTo>
                    <a:pt x="149351" y="1248155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058411" y="1726692"/>
              <a:ext cx="149860" cy="1248410"/>
            </a:xfrm>
            <a:custGeom>
              <a:avLst/>
              <a:gdLst/>
              <a:ahLst/>
              <a:cxnLst/>
              <a:rect l="l" t="t" r="r" b="b"/>
              <a:pathLst>
                <a:path w="149860" h="1248410">
                  <a:moveTo>
                    <a:pt x="0" y="1248155"/>
                  </a:moveTo>
                  <a:lnTo>
                    <a:pt x="149351" y="1248155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248155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305300" y="1719072"/>
              <a:ext cx="149860" cy="1256030"/>
            </a:xfrm>
            <a:custGeom>
              <a:avLst/>
              <a:gdLst/>
              <a:ahLst/>
              <a:cxnLst/>
              <a:rect l="l" t="t" r="r" b="b"/>
              <a:pathLst>
                <a:path w="149860" h="1256030">
                  <a:moveTo>
                    <a:pt x="149351" y="0"/>
                  </a:moveTo>
                  <a:lnTo>
                    <a:pt x="0" y="0"/>
                  </a:lnTo>
                  <a:lnTo>
                    <a:pt x="0" y="1255776"/>
                  </a:lnTo>
                  <a:lnTo>
                    <a:pt x="149351" y="1255776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305300" y="1719072"/>
              <a:ext cx="149860" cy="1256030"/>
            </a:xfrm>
            <a:custGeom>
              <a:avLst/>
              <a:gdLst/>
              <a:ahLst/>
              <a:cxnLst/>
              <a:rect l="l" t="t" r="r" b="b"/>
              <a:pathLst>
                <a:path w="149860" h="1256030">
                  <a:moveTo>
                    <a:pt x="0" y="1255776"/>
                  </a:moveTo>
                  <a:lnTo>
                    <a:pt x="149351" y="1255776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255776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550664" y="1699260"/>
              <a:ext cx="149860" cy="1275715"/>
            </a:xfrm>
            <a:custGeom>
              <a:avLst/>
              <a:gdLst/>
              <a:ahLst/>
              <a:cxnLst/>
              <a:rect l="l" t="t" r="r" b="b"/>
              <a:pathLst>
                <a:path w="149860" h="1275714">
                  <a:moveTo>
                    <a:pt x="149351" y="0"/>
                  </a:moveTo>
                  <a:lnTo>
                    <a:pt x="0" y="0"/>
                  </a:lnTo>
                  <a:lnTo>
                    <a:pt x="0" y="1275588"/>
                  </a:lnTo>
                  <a:lnTo>
                    <a:pt x="149351" y="1275588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550664" y="1699260"/>
              <a:ext cx="149860" cy="1275715"/>
            </a:xfrm>
            <a:custGeom>
              <a:avLst/>
              <a:gdLst/>
              <a:ahLst/>
              <a:cxnLst/>
              <a:rect l="l" t="t" r="r" b="b"/>
              <a:pathLst>
                <a:path w="149860" h="1275714">
                  <a:moveTo>
                    <a:pt x="0" y="1275588"/>
                  </a:moveTo>
                  <a:lnTo>
                    <a:pt x="149351" y="1275588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275588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797552" y="1688592"/>
              <a:ext cx="149860" cy="1286510"/>
            </a:xfrm>
            <a:custGeom>
              <a:avLst/>
              <a:gdLst/>
              <a:ahLst/>
              <a:cxnLst/>
              <a:rect l="l" t="t" r="r" b="b"/>
              <a:pathLst>
                <a:path w="149860" h="1286510">
                  <a:moveTo>
                    <a:pt x="149351" y="0"/>
                  </a:moveTo>
                  <a:lnTo>
                    <a:pt x="0" y="0"/>
                  </a:lnTo>
                  <a:lnTo>
                    <a:pt x="0" y="1286255"/>
                  </a:lnTo>
                  <a:lnTo>
                    <a:pt x="149351" y="1286255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797552" y="1688592"/>
              <a:ext cx="149860" cy="1286510"/>
            </a:xfrm>
            <a:custGeom>
              <a:avLst/>
              <a:gdLst/>
              <a:ahLst/>
              <a:cxnLst/>
              <a:rect l="l" t="t" r="r" b="b"/>
              <a:pathLst>
                <a:path w="149860" h="1286510">
                  <a:moveTo>
                    <a:pt x="0" y="1286255"/>
                  </a:moveTo>
                  <a:lnTo>
                    <a:pt x="149351" y="1286255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286255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042915" y="1629155"/>
              <a:ext cx="149860" cy="1346200"/>
            </a:xfrm>
            <a:custGeom>
              <a:avLst/>
              <a:gdLst/>
              <a:ahLst/>
              <a:cxnLst/>
              <a:rect l="l" t="t" r="r" b="b"/>
              <a:pathLst>
                <a:path w="149860" h="1346200">
                  <a:moveTo>
                    <a:pt x="149351" y="0"/>
                  </a:moveTo>
                  <a:lnTo>
                    <a:pt x="0" y="0"/>
                  </a:lnTo>
                  <a:lnTo>
                    <a:pt x="0" y="1345691"/>
                  </a:lnTo>
                  <a:lnTo>
                    <a:pt x="149351" y="1345691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042915" y="1629155"/>
              <a:ext cx="149860" cy="1346200"/>
            </a:xfrm>
            <a:custGeom>
              <a:avLst/>
              <a:gdLst/>
              <a:ahLst/>
              <a:cxnLst/>
              <a:rect l="l" t="t" r="r" b="b"/>
              <a:pathLst>
                <a:path w="149860" h="1346200">
                  <a:moveTo>
                    <a:pt x="0" y="1345691"/>
                  </a:moveTo>
                  <a:lnTo>
                    <a:pt x="149351" y="1345691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345691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289803" y="1539239"/>
              <a:ext cx="147955" cy="1435735"/>
            </a:xfrm>
            <a:custGeom>
              <a:avLst/>
              <a:gdLst/>
              <a:ahLst/>
              <a:cxnLst/>
              <a:rect l="l" t="t" r="r" b="b"/>
              <a:pathLst>
                <a:path w="147954" h="1435735">
                  <a:moveTo>
                    <a:pt x="147827" y="0"/>
                  </a:moveTo>
                  <a:lnTo>
                    <a:pt x="0" y="0"/>
                  </a:lnTo>
                  <a:lnTo>
                    <a:pt x="0" y="1435608"/>
                  </a:lnTo>
                  <a:lnTo>
                    <a:pt x="147827" y="1435608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289803" y="1539239"/>
              <a:ext cx="147955" cy="1435735"/>
            </a:xfrm>
            <a:custGeom>
              <a:avLst/>
              <a:gdLst/>
              <a:ahLst/>
              <a:cxnLst/>
              <a:rect l="l" t="t" r="r" b="b"/>
              <a:pathLst>
                <a:path w="147954" h="1435735">
                  <a:moveTo>
                    <a:pt x="0" y="1435608"/>
                  </a:moveTo>
                  <a:lnTo>
                    <a:pt x="147827" y="1435608"/>
                  </a:lnTo>
                  <a:lnTo>
                    <a:pt x="147827" y="0"/>
                  </a:lnTo>
                  <a:lnTo>
                    <a:pt x="0" y="0"/>
                  </a:lnTo>
                  <a:lnTo>
                    <a:pt x="0" y="1435608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535167" y="1498091"/>
              <a:ext cx="149860" cy="1477010"/>
            </a:xfrm>
            <a:custGeom>
              <a:avLst/>
              <a:gdLst/>
              <a:ahLst/>
              <a:cxnLst/>
              <a:rect l="l" t="t" r="r" b="b"/>
              <a:pathLst>
                <a:path w="149860" h="1477010">
                  <a:moveTo>
                    <a:pt x="149351" y="0"/>
                  </a:moveTo>
                  <a:lnTo>
                    <a:pt x="0" y="0"/>
                  </a:lnTo>
                  <a:lnTo>
                    <a:pt x="0" y="1476755"/>
                  </a:lnTo>
                  <a:lnTo>
                    <a:pt x="149351" y="1476755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535167" y="1498091"/>
              <a:ext cx="149860" cy="1477010"/>
            </a:xfrm>
            <a:custGeom>
              <a:avLst/>
              <a:gdLst/>
              <a:ahLst/>
              <a:cxnLst/>
              <a:rect l="l" t="t" r="r" b="b"/>
              <a:pathLst>
                <a:path w="149860" h="1477010">
                  <a:moveTo>
                    <a:pt x="0" y="1476755"/>
                  </a:moveTo>
                  <a:lnTo>
                    <a:pt x="149351" y="1476755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476755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780532" y="1481327"/>
              <a:ext cx="149860" cy="1493520"/>
            </a:xfrm>
            <a:custGeom>
              <a:avLst/>
              <a:gdLst/>
              <a:ahLst/>
              <a:cxnLst/>
              <a:rect l="l" t="t" r="r" b="b"/>
              <a:pathLst>
                <a:path w="149860" h="1493520">
                  <a:moveTo>
                    <a:pt x="149351" y="0"/>
                  </a:moveTo>
                  <a:lnTo>
                    <a:pt x="0" y="0"/>
                  </a:lnTo>
                  <a:lnTo>
                    <a:pt x="0" y="1493520"/>
                  </a:lnTo>
                  <a:lnTo>
                    <a:pt x="149351" y="1493520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780532" y="1481327"/>
              <a:ext cx="149860" cy="1493520"/>
            </a:xfrm>
            <a:custGeom>
              <a:avLst/>
              <a:gdLst/>
              <a:ahLst/>
              <a:cxnLst/>
              <a:rect l="l" t="t" r="r" b="b"/>
              <a:pathLst>
                <a:path w="149860" h="1493520">
                  <a:moveTo>
                    <a:pt x="0" y="1493520"/>
                  </a:moveTo>
                  <a:lnTo>
                    <a:pt x="149351" y="1493520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49352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027420" y="1455419"/>
              <a:ext cx="149860" cy="1519555"/>
            </a:xfrm>
            <a:custGeom>
              <a:avLst/>
              <a:gdLst/>
              <a:ahLst/>
              <a:cxnLst/>
              <a:rect l="l" t="t" r="r" b="b"/>
              <a:pathLst>
                <a:path w="149860" h="1519555">
                  <a:moveTo>
                    <a:pt x="149351" y="0"/>
                  </a:moveTo>
                  <a:lnTo>
                    <a:pt x="0" y="0"/>
                  </a:lnTo>
                  <a:lnTo>
                    <a:pt x="0" y="1519427"/>
                  </a:lnTo>
                  <a:lnTo>
                    <a:pt x="149351" y="1519427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027420" y="1455419"/>
              <a:ext cx="149860" cy="1519555"/>
            </a:xfrm>
            <a:custGeom>
              <a:avLst/>
              <a:gdLst/>
              <a:ahLst/>
              <a:cxnLst/>
              <a:rect l="l" t="t" r="r" b="b"/>
              <a:pathLst>
                <a:path w="149860" h="1519555">
                  <a:moveTo>
                    <a:pt x="0" y="1519427"/>
                  </a:moveTo>
                  <a:lnTo>
                    <a:pt x="149351" y="1519427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519427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272784" y="1429511"/>
              <a:ext cx="149860" cy="1545590"/>
            </a:xfrm>
            <a:custGeom>
              <a:avLst/>
              <a:gdLst/>
              <a:ahLst/>
              <a:cxnLst/>
              <a:rect l="l" t="t" r="r" b="b"/>
              <a:pathLst>
                <a:path w="149860" h="1545589">
                  <a:moveTo>
                    <a:pt x="149351" y="0"/>
                  </a:moveTo>
                  <a:lnTo>
                    <a:pt x="0" y="0"/>
                  </a:lnTo>
                  <a:lnTo>
                    <a:pt x="0" y="1545336"/>
                  </a:lnTo>
                  <a:lnTo>
                    <a:pt x="149351" y="1545336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272784" y="1429511"/>
              <a:ext cx="149860" cy="1545590"/>
            </a:xfrm>
            <a:custGeom>
              <a:avLst/>
              <a:gdLst/>
              <a:ahLst/>
              <a:cxnLst/>
              <a:rect l="l" t="t" r="r" b="b"/>
              <a:pathLst>
                <a:path w="149860" h="1545589">
                  <a:moveTo>
                    <a:pt x="0" y="1545336"/>
                  </a:moveTo>
                  <a:lnTo>
                    <a:pt x="149351" y="1545336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545336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519671" y="1380744"/>
              <a:ext cx="149860" cy="1594485"/>
            </a:xfrm>
            <a:custGeom>
              <a:avLst/>
              <a:gdLst/>
              <a:ahLst/>
              <a:cxnLst/>
              <a:rect l="l" t="t" r="r" b="b"/>
              <a:pathLst>
                <a:path w="149859" h="1594485">
                  <a:moveTo>
                    <a:pt x="149351" y="0"/>
                  </a:moveTo>
                  <a:lnTo>
                    <a:pt x="0" y="0"/>
                  </a:lnTo>
                  <a:lnTo>
                    <a:pt x="0" y="1594103"/>
                  </a:lnTo>
                  <a:lnTo>
                    <a:pt x="149351" y="1594103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519671" y="1380744"/>
              <a:ext cx="149860" cy="1594485"/>
            </a:xfrm>
            <a:custGeom>
              <a:avLst/>
              <a:gdLst/>
              <a:ahLst/>
              <a:cxnLst/>
              <a:rect l="l" t="t" r="r" b="b"/>
              <a:pathLst>
                <a:path w="149859" h="1594485">
                  <a:moveTo>
                    <a:pt x="0" y="1594103"/>
                  </a:moveTo>
                  <a:lnTo>
                    <a:pt x="149351" y="1594103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594103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765035" y="1362455"/>
              <a:ext cx="149860" cy="1612900"/>
            </a:xfrm>
            <a:custGeom>
              <a:avLst/>
              <a:gdLst/>
              <a:ahLst/>
              <a:cxnLst/>
              <a:rect l="l" t="t" r="r" b="b"/>
              <a:pathLst>
                <a:path w="149859" h="1612900">
                  <a:moveTo>
                    <a:pt x="149351" y="0"/>
                  </a:moveTo>
                  <a:lnTo>
                    <a:pt x="0" y="0"/>
                  </a:lnTo>
                  <a:lnTo>
                    <a:pt x="0" y="1612391"/>
                  </a:lnTo>
                  <a:lnTo>
                    <a:pt x="149351" y="1612391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765035" y="1362455"/>
              <a:ext cx="149860" cy="1612900"/>
            </a:xfrm>
            <a:custGeom>
              <a:avLst/>
              <a:gdLst/>
              <a:ahLst/>
              <a:cxnLst/>
              <a:rect l="l" t="t" r="r" b="b"/>
              <a:pathLst>
                <a:path w="149859" h="1612900">
                  <a:moveTo>
                    <a:pt x="0" y="1612391"/>
                  </a:moveTo>
                  <a:lnTo>
                    <a:pt x="149351" y="1612391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612391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011923" y="1275588"/>
              <a:ext cx="147955" cy="1699260"/>
            </a:xfrm>
            <a:custGeom>
              <a:avLst/>
              <a:gdLst/>
              <a:ahLst/>
              <a:cxnLst/>
              <a:rect l="l" t="t" r="r" b="b"/>
              <a:pathLst>
                <a:path w="147954" h="1699260">
                  <a:moveTo>
                    <a:pt x="147827" y="0"/>
                  </a:moveTo>
                  <a:lnTo>
                    <a:pt x="0" y="0"/>
                  </a:lnTo>
                  <a:lnTo>
                    <a:pt x="0" y="1699260"/>
                  </a:lnTo>
                  <a:lnTo>
                    <a:pt x="147827" y="1699260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011923" y="1275588"/>
              <a:ext cx="147955" cy="1699260"/>
            </a:xfrm>
            <a:custGeom>
              <a:avLst/>
              <a:gdLst/>
              <a:ahLst/>
              <a:cxnLst/>
              <a:rect l="l" t="t" r="r" b="b"/>
              <a:pathLst>
                <a:path w="147954" h="1699260">
                  <a:moveTo>
                    <a:pt x="0" y="1699260"/>
                  </a:moveTo>
                  <a:lnTo>
                    <a:pt x="147827" y="1699260"/>
                  </a:lnTo>
                  <a:lnTo>
                    <a:pt x="147827" y="0"/>
                  </a:lnTo>
                  <a:lnTo>
                    <a:pt x="0" y="0"/>
                  </a:lnTo>
                  <a:lnTo>
                    <a:pt x="0" y="1699260"/>
                  </a:lnTo>
                  <a:close/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257288" y="1267967"/>
              <a:ext cx="149860" cy="1706880"/>
            </a:xfrm>
            <a:custGeom>
              <a:avLst/>
              <a:gdLst/>
              <a:ahLst/>
              <a:cxnLst/>
              <a:rect l="l" t="t" r="r" b="b"/>
              <a:pathLst>
                <a:path w="149859" h="1706880">
                  <a:moveTo>
                    <a:pt x="149351" y="0"/>
                  </a:moveTo>
                  <a:lnTo>
                    <a:pt x="0" y="0"/>
                  </a:lnTo>
                  <a:lnTo>
                    <a:pt x="0" y="1706879"/>
                  </a:lnTo>
                  <a:lnTo>
                    <a:pt x="149351" y="1706879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257288" y="1267967"/>
              <a:ext cx="149860" cy="1706880"/>
            </a:xfrm>
            <a:custGeom>
              <a:avLst/>
              <a:gdLst/>
              <a:ahLst/>
              <a:cxnLst/>
              <a:rect l="l" t="t" r="r" b="b"/>
              <a:pathLst>
                <a:path w="149859" h="1706880">
                  <a:moveTo>
                    <a:pt x="0" y="1706879"/>
                  </a:moveTo>
                  <a:lnTo>
                    <a:pt x="149351" y="1706879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706879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502652" y="1210055"/>
              <a:ext cx="149860" cy="1765300"/>
            </a:xfrm>
            <a:custGeom>
              <a:avLst/>
              <a:gdLst/>
              <a:ahLst/>
              <a:cxnLst/>
              <a:rect l="l" t="t" r="r" b="b"/>
              <a:pathLst>
                <a:path w="149859" h="1765300">
                  <a:moveTo>
                    <a:pt x="149351" y="0"/>
                  </a:moveTo>
                  <a:lnTo>
                    <a:pt x="0" y="0"/>
                  </a:lnTo>
                  <a:lnTo>
                    <a:pt x="0" y="1764792"/>
                  </a:lnTo>
                  <a:lnTo>
                    <a:pt x="149351" y="1764792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502652" y="1210055"/>
              <a:ext cx="149860" cy="1765300"/>
            </a:xfrm>
            <a:custGeom>
              <a:avLst/>
              <a:gdLst/>
              <a:ahLst/>
              <a:cxnLst/>
              <a:rect l="l" t="t" r="r" b="b"/>
              <a:pathLst>
                <a:path w="149859" h="1765300">
                  <a:moveTo>
                    <a:pt x="0" y="1764792"/>
                  </a:moveTo>
                  <a:lnTo>
                    <a:pt x="149351" y="1764792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764792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749540" y="1144524"/>
              <a:ext cx="149860" cy="1830705"/>
            </a:xfrm>
            <a:custGeom>
              <a:avLst/>
              <a:gdLst/>
              <a:ahLst/>
              <a:cxnLst/>
              <a:rect l="l" t="t" r="r" b="b"/>
              <a:pathLst>
                <a:path w="149859" h="1830705">
                  <a:moveTo>
                    <a:pt x="149351" y="0"/>
                  </a:moveTo>
                  <a:lnTo>
                    <a:pt x="0" y="0"/>
                  </a:lnTo>
                  <a:lnTo>
                    <a:pt x="0" y="1830324"/>
                  </a:lnTo>
                  <a:lnTo>
                    <a:pt x="149351" y="183032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749540" y="1144524"/>
              <a:ext cx="149860" cy="1830705"/>
            </a:xfrm>
            <a:custGeom>
              <a:avLst/>
              <a:gdLst/>
              <a:ahLst/>
              <a:cxnLst/>
              <a:rect l="l" t="t" r="r" b="b"/>
              <a:pathLst>
                <a:path w="149859" h="1830705">
                  <a:moveTo>
                    <a:pt x="0" y="1830324"/>
                  </a:moveTo>
                  <a:lnTo>
                    <a:pt x="149351" y="1830324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830324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994904" y="1107947"/>
              <a:ext cx="149860" cy="1866900"/>
            </a:xfrm>
            <a:custGeom>
              <a:avLst/>
              <a:gdLst/>
              <a:ahLst/>
              <a:cxnLst/>
              <a:rect l="l" t="t" r="r" b="b"/>
              <a:pathLst>
                <a:path w="149859" h="1866900">
                  <a:moveTo>
                    <a:pt x="149351" y="0"/>
                  </a:moveTo>
                  <a:lnTo>
                    <a:pt x="0" y="0"/>
                  </a:lnTo>
                  <a:lnTo>
                    <a:pt x="0" y="1866900"/>
                  </a:lnTo>
                  <a:lnTo>
                    <a:pt x="149351" y="1866900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994904" y="1107947"/>
              <a:ext cx="149860" cy="1866900"/>
            </a:xfrm>
            <a:custGeom>
              <a:avLst/>
              <a:gdLst/>
              <a:ahLst/>
              <a:cxnLst/>
              <a:rect l="l" t="t" r="r" b="b"/>
              <a:pathLst>
                <a:path w="149859" h="1866900">
                  <a:moveTo>
                    <a:pt x="0" y="1866900"/>
                  </a:moveTo>
                  <a:lnTo>
                    <a:pt x="149351" y="1866900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86690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241792" y="1054608"/>
              <a:ext cx="149860" cy="1920239"/>
            </a:xfrm>
            <a:custGeom>
              <a:avLst/>
              <a:gdLst/>
              <a:ahLst/>
              <a:cxnLst/>
              <a:rect l="l" t="t" r="r" b="b"/>
              <a:pathLst>
                <a:path w="149859" h="1920239">
                  <a:moveTo>
                    <a:pt x="149351" y="0"/>
                  </a:moveTo>
                  <a:lnTo>
                    <a:pt x="0" y="0"/>
                  </a:lnTo>
                  <a:lnTo>
                    <a:pt x="0" y="1920239"/>
                  </a:lnTo>
                  <a:lnTo>
                    <a:pt x="149351" y="1920239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241792" y="1054608"/>
              <a:ext cx="149860" cy="1920239"/>
            </a:xfrm>
            <a:custGeom>
              <a:avLst/>
              <a:gdLst/>
              <a:ahLst/>
              <a:cxnLst/>
              <a:rect l="l" t="t" r="r" b="b"/>
              <a:pathLst>
                <a:path w="149859" h="1920239">
                  <a:moveTo>
                    <a:pt x="0" y="1920239"/>
                  </a:moveTo>
                  <a:lnTo>
                    <a:pt x="149351" y="1920239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920239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487156" y="1018032"/>
              <a:ext cx="149860" cy="1957070"/>
            </a:xfrm>
            <a:custGeom>
              <a:avLst/>
              <a:gdLst/>
              <a:ahLst/>
              <a:cxnLst/>
              <a:rect l="l" t="t" r="r" b="b"/>
              <a:pathLst>
                <a:path w="149859" h="1957070">
                  <a:moveTo>
                    <a:pt x="149351" y="0"/>
                  </a:moveTo>
                  <a:lnTo>
                    <a:pt x="0" y="0"/>
                  </a:lnTo>
                  <a:lnTo>
                    <a:pt x="0" y="1956816"/>
                  </a:lnTo>
                  <a:lnTo>
                    <a:pt x="149351" y="1956816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487156" y="1018032"/>
              <a:ext cx="149860" cy="1957070"/>
            </a:xfrm>
            <a:custGeom>
              <a:avLst/>
              <a:gdLst/>
              <a:ahLst/>
              <a:cxnLst/>
              <a:rect l="l" t="t" r="r" b="b"/>
              <a:pathLst>
                <a:path w="149859" h="1957070">
                  <a:moveTo>
                    <a:pt x="0" y="1956816"/>
                  </a:moveTo>
                  <a:lnTo>
                    <a:pt x="149351" y="1956816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956816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34043" y="1014983"/>
              <a:ext cx="147955" cy="1960245"/>
            </a:xfrm>
            <a:custGeom>
              <a:avLst/>
              <a:gdLst/>
              <a:ahLst/>
              <a:cxnLst/>
              <a:rect l="l" t="t" r="r" b="b"/>
              <a:pathLst>
                <a:path w="147954" h="1960245">
                  <a:moveTo>
                    <a:pt x="147827" y="0"/>
                  </a:moveTo>
                  <a:lnTo>
                    <a:pt x="0" y="0"/>
                  </a:lnTo>
                  <a:lnTo>
                    <a:pt x="0" y="1959864"/>
                  </a:lnTo>
                  <a:lnTo>
                    <a:pt x="147827" y="1959864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734043" y="1014983"/>
              <a:ext cx="147955" cy="1960245"/>
            </a:xfrm>
            <a:custGeom>
              <a:avLst/>
              <a:gdLst/>
              <a:ahLst/>
              <a:cxnLst/>
              <a:rect l="l" t="t" r="r" b="b"/>
              <a:pathLst>
                <a:path w="147954" h="1960245">
                  <a:moveTo>
                    <a:pt x="0" y="1959864"/>
                  </a:moveTo>
                  <a:lnTo>
                    <a:pt x="147827" y="1959864"/>
                  </a:lnTo>
                  <a:lnTo>
                    <a:pt x="147827" y="0"/>
                  </a:lnTo>
                  <a:lnTo>
                    <a:pt x="0" y="0"/>
                  </a:lnTo>
                  <a:lnTo>
                    <a:pt x="0" y="1959864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979407" y="810768"/>
              <a:ext cx="149860" cy="2164080"/>
            </a:xfrm>
            <a:custGeom>
              <a:avLst/>
              <a:gdLst/>
              <a:ahLst/>
              <a:cxnLst/>
              <a:rect l="l" t="t" r="r" b="b"/>
              <a:pathLst>
                <a:path w="149859" h="2164080">
                  <a:moveTo>
                    <a:pt x="0" y="2164079"/>
                  </a:moveTo>
                  <a:lnTo>
                    <a:pt x="149351" y="2164079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2164079"/>
                  </a:lnTo>
                  <a:close/>
                </a:path>
              </a:pathLst>
            </a:custGeom>
            <a:solidFill>
              <a:srgbClr val="A4A4A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979407" y="810768"/>
              <a:ext cx="149860" cy="2164080"/>
            </a:xfrm>
            <a:custGeom>
              <a:avLst/>
              <a:gdLst/>
              <a:ahLst/>
              <a:cxnLst/>
              <a:rect l="l" t="t" r="r" b="b"/>
              <a:pathLst>
                <a:path w="149859" h="2164080">
                  <a:moveTo>
                    <a:pt x="0" y="2164079"/>
                  </a:moveTo>
                  <a:lnTo>
                    <a:pt x="149351" y="2164079"/>
                  </a:lnTo>
                  <a:lnTo>
                    <a:pt x="149351" y="0"/>
                  </a:lnTo>
                </a:path>
                <a:path w="149859" h="2164080">
                  <a:moveTo>
                    <a:pt x="0" y="0"/>
                  </a:moveTo>
                  <a:lnTo>
                    <a:pt x="0" y="216407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12291" y="2965704"/>
              <a:ext cx="8331834" cy="18415"/>
            </a:xfrm>
            <a:custGeom>
              <a:avLst/>
              <a:gdLst/>
              <a:ahLst/>
              <a:cxnLst/>
              <a:rect l="l" t="t" r="r" b="b"/>
              <a:pathLst>
                <a:path w="8331834" h="18414">
                  <a:moveTo>
                    <a:pt x="0" y="18287"/>
                  </a:moveTo>
                  <a:lnTo>
                    <a:pt x="8331708" y="18287"/>
                  </a:lnTo>
                  <a:lnTo>
                    <a:pt x="8331708" y="0"/>
                  </a:lnTo>
                  <a:lnTo>
                    <a:pt x="0" y="0"/>
                  </a:lnTo>
                  <a:lnTo>
                    <a:pt x="0" y="18287"/>
                  </a:lnTo>
                  <a:close/>
                </a:path>
              </a:pathLst>
            </a:custGeom>
            <a:solidFill>
              <a:srgbClr val="404040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 txBox="1"/>
          <p:nvPr/>
        </p:nvSpPr>
        <p:spPr>
          <a:xfrm>
            <a:off x="821842" y="2330957"/>
            <a:ext cx="474980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8445">
              <a:lnSpc>
                <a:spcPct val="100000"/>
              </a:lnSpc>
              <a:spcBef>
                <a:spcPts val="100"/>
              </a:spcBef>
            </a:pPr>
            <a:r>
              <a:rPr sz="900" b="1" spc="-20" dirty="0">
                <a:solidFill>
                  <a:srgbClr val="FFFFFF"/>
                </a:solidFill>
                <a:latin typeface="Calibri"/>
                <a:cs typeface="Calibri"/>
              </a:rPr>
              <a:t>6,32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20"/>
              </a:spcBef>
            </a:pP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b="1" spc="-20" dirty="0">
                <a:solidFill>
                  <a:srgbClr val="FFFFFF"/>
                </a:solidFill>
                <a:latin typeface="Calibri"/>
                <a:cs typeface="Calibri"/>
              </a:rPr>
              <a:t>3,27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288669" y="2011807"/>
            <a:ext cx="5251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50" b="1" baseline="-12345" dirty="0">
                <a:solidFill>
                  <a:srgbClr val="FFFFFF"/>
                </a:solidFill>
                <a:latin typeface="Calibri"/>
                <a:cs typeface="Calibri"/>
              </a:rPr>
              <a:t>9,03</a:t>
            </a:r>
            <a:r>
              <a:rPr sz="1350" b="1" spc="195" baseline="-12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20" dirty="0">
                <a:solidFill>
                  <a:srgbClr val="FFFFFF"/>
                </a:solidFill>
                <a:latin typeface="Calibri"/>
                <a:cs typeface="Calibri"/>
              </a:rPr>
              <a:t>9,27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777364" y="1923033"/>
            <a:ext cx="2863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FFFFFF"/>
                </a:solidFill>
                <a:latin typeface="Calibri"/>
                <a:cs typeface="Calibri"/>
              </a:rPr>
              <a:t>10,09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997964" y="1797253"/>
            <a:ext cx="2059939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50" b="1" spc="-30" baseline="-52469" dirty="0">
                <a:solidFill>
                  <a:srgbClr val="FFFFFF"/>
                </a:solidFill>
                <a:latin typeface="Calibri"/>
                <a:cs typeface="Calibri"/>
              </a:rPr>
              <a:t>10,28</a:t>
            </a:r>
            <a:r>
              <a:rPr sz="1350" b="1" spc="-30" baseline="-49382" dirty="0">
                <a:solidFill>
                  <a:srgbClr val="FFFFFF"/>
                </a:solidFill>
                <a:latin typeface="Calibri"/>
                <a:cs typeface="Calibri"/>
              </a:rPr>
              <a:t>10,29</a:t>
            </a:r>
            <a:r>
              <a:rPr sz="1350" b="1" spc="-30" baseline="-33950" dirty="0">
                <a:solidFill>
                  <a:srgbClr val="FFFFFF"/>
                </a:solidFill>
                <a:latin typeface="Calibri"/>
                <a:cs typeface="Calibri"/>
              </a:rPr>
              <a:t>10,63</a:t>
            </a:r>
            <a:r>
              <a:rPr sz="1350" b="1" spc="-30" baseline="-24691" dirty="0">
                <a:solidFill>
                  <a:srgbClr val="FFFFFF"/>
                </a:solidFill>
                <a:latin typeface="Calibri"/>
                <a:cs typeface="Calibri"/>
              </a:rPr>
              <a:t>10,77</a:t>
            </a:r>
            <a:r>
              <a:rPr sz="1350" b="1" spc="-30" baseline="-21604" dirty="0">
                <a:solidFill>
                  <a:srgbClr val="FFFFFF"/>
                </a:solidFill>
                <a:latin typeface="Calibri"/>
                <a:cs typeface="Calibri"/>
              </a:rPr>
              <a:t>10,83</a:t>
            </a:r>
            <a:r>
              <a:rPr sz="900" b="1" spc="-20" dirty="0">
                <a:solidFill>
                  <a:srgbClr val="FFFFFF"/>
                </a:solidFill>
                <a:latin typeface="Calibri"/>
                <a:cs typeface="Calibri"/>
              </a:rPr>
              <a:t>11,25</a:t>
            </a:r>
            <a:r>
              <a:rPr sz="1350" b="1" spc="-30" baseline="3086" dirty="0">
                <a:solidFill>
                  <a:srgbClr val="FFFFFF"/>
                </a:solidFill>
                <a:latin typeface="Calibri"/>
                <a:cs typeface="Calibri"/>
              </a:rPr>
              <a:t>11,2811,33</a:t>
            </a:r>
            <a:endParaRPr sz="1350" baseline="3086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3966336" y="1764614"/>
            <a:ext cx="132207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00" b="1" spc="-20" dirty="0">
                <a:solidFill>
                  <a:srgbClr val="FFFFFF"/>
                </a:solidFill>
                <a:latin typeface="Calibri"/>
                <a:cs typeface="Calibri"/>
              </a:rPr>
              <a:t>11,55</a:t>
            </a:r>
            <a:r>
              <a:rPr sz="1350" b="1" spc="-30" baseline="3086" dirty="0">
                <a:solidFill>
                  <a:srgbClr val="FFFFFF"/>
                </a:solidFill>
                <a:latin typeface="Calibri"/>
                <a:cs typeface="Calibri"/>
              </a:rPr>
              <a:t>11,61</a:t>
            </a:r>
            <a:r>
              <a:rPr sz="1350" b="1" spc="-112" baseline="308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baseline="12345" dirty="0">
                <a:solidFill>
                  <a:srgbClr val="FFFFFF"/>
                </a:solidFill>
                <a:latin typeface="Calibri"/>
                <a:cs typeface="Calibri"/>
              </a:rPr>
              <a:t>11,8</a:t>
            </a:r>
            <a:r>
              <a:rPr sz="1350" b="1" spc="300" baseline="12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-15" baseline="18518" dirty="0">
                <a:solidFill>
                  <a:srgbClr val="FFFFFF"/>
                </a:solidFill>
                <a:latin typeface="Calibri"/>
                <a:cs typeface="Calibri"/>
              </a:rPr>
              <a:t>11,9</a:t>
            </a:r>
            <a:r>
              <a:rPr sz="1350" b="1" spc="-15" baseline="46296" dirty="0">
                <a:solidFill>
                  <a:srgbClr val="FFFFFF"/>
                </a:solidFill>
                <a:latin typeface="Calibri"/>
                <a:cs typeface="Calibri"/>
              </a:rPr>
              <a:t>12,44</a:t>
            </a:r>
            <a:endParaRPr sz="1350" baseline="46296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196585" y="1519554"/>
            <a:ext cx="8293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50" b="1" spc="-15" baseline="-27777" dirty="0">
                <a:solidFill>
                  <a:srgbClr val="FFFFFF"/>
                </a:solidFill>
                <a:latin typeface="Calibri"/>
                <a:cs typeface="Calibri"/>
              </a:rPr>
              <a:t>13,28</a:t>
            </a:r>
            <a:r>
              <a:rPr sz="1350" b="1" spc="-15" baseline="-9259" dirty="0">
                <a:solidFill>
                  <a:srgbClr val="FFFFFF"/>
                </a:solidFill>
                <a:latin typeface="Calibri"/>
                <a:cs typeface="Calibri"/>
              </a:rPr>
              <a:t>13,66</a:t>
            </a:r>
            <a:r>
              <a:rPr sz="900" b="1" spc="-10" dirty="0">
                <a:solidFill>
                  <a:srgbClr val="FFFFFF"/>
                </a:solidFill>
                <a:latin typeface="Calibri"/>
                <a:cs typeface="Calibri"/>
              </a:rPr>
              <a:t>13,82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5934709" y="1401266"/>
            <a:ext cx="107569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50" b="1" spc="-15" baseline="-46296" dirty="0">
                <a:solidFill>
                  <a:srgbClr val="FFFFFF"/>
                </a:solidFill>
                <a:latin typeface="Calibri"/>
                <a:cs typeface="Calibri"/>
              </a:rPr>
              <a:t>14,05</a:t>
            </a:r>
            <a:r>
              <a:rPr sz="1350" b="1" spc="-15" baseline="-33950" dirty="0">
                <a:solidFill>
                  <a:srgbClr val="FFFFFF"/>
                </a:solidFill>
                <a:latin typeface="Calibri"/>
                <a:cs typeface="Calibri"/>
              </a:rPr>
              <a:t>14,29</a:t>
            </a:r>
            <a:r>
              <a:rPr sz="1350" b="1" spc="-15" baseline="-9259" dirty="0">
                <a:solidFill>
                  <a:srgbClr val="FFFFFF"/>
                </a:solidFill>
                <a:latin typeface="Calibri"/>
                <a:cs typeface="Calibri"/>
              </a:rPr>
              <a:t>14,75</a:t>
            </a:r>
            <a:r>
              <a:rPr sz="900" b="1" spc="-10" dirty="0">
                <a:solidFill>
                  <a:srgbClr val="FFFFFF"/>
                </a:solidFill>
                <a:latin typeface="Calibri"/>
                <a:cs typeface="Calibri"/>
              </a:rPr>
              <a:t>14,91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6944359" y="1313815"/>
            <a:ext cx="5321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FFFFFF"/>
                </a:solidFill>
                <a:latin typeface="Calibri"/>
                <a:cs typeface="Calibri"/>
              </a:rPr>
              <a:t>15,72</a:t>
            </a:r>
            <a:r>
              <a:rPr sz="1350" b="1" spc="-15" baseline="3086" dirty="0">
                <a:solidFill>
                  <a:srgbClr val="FFFFFF"/>
                </a:solidFill>
                <a:latin typeface="Calibri"/>
                <a:cs typeface="Calibri"/>
              </a:rPr>
              <a:t>15,79</a:t>
            </a:r>
            <a:endParaRPr sz="1350" baseline="3086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7436611" y="1248917"/>
            <a:ext cx="2863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FFFFFF"/>
                </a:solidFill>
                <a:latin typeface="Calibri"/>
                <a:cs typeface="Calibri"/>
              </a:rPr>
              <a:t>16,32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7682610" y="1183004"/>
            <a:ext cx="2863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FFFFFF"/>
                </a:solidFill>
                <a:latin typeface="Calibri"/>
                <a:cs typeface="Calibri"/>
              </a:rPr>
              <a:t>16,93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7903209" y="1055954"/>
            <a:ext cx="107505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50" b="1" spc="-30" baseline="-43209" dirty="0">
                <a:solidFill>
                  <a:srgbClr val="FFFFFF"/>
                </a:solidFill>
                <a:latin typeface="Calibri"/>
                <a:cs typeface="Calibri"/>
              </a:rPr>
              <a:t>17,26</a:t>
            </a:r>
            <a:r>
              <a:rPr sz="1350" b="1" spc="-30" baseline="-18518" dirty="0">
                <a:solidFill>
                  <a:srgbClr val="FFFFFF"/>
                </a:solidFill>
                <a:latin typeface="Calibri"/>
                <a:cs typeface="Calibri"/>
              </a:rPr>
              <a:t>17,76</a:t>
            </a:r>
            <a:r>
              <a:rPr sz="1350" b="1" spc="-15" baseline="-1851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Calibri"/>
                <a:cs typeface="Calibri"/>
              </a:rPr>
              <a:t>18,118,13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85" name="object 85"/>
          <p:cNvGrpSpPr/>
          <p:nvPr/>
        </p:nvGrpSpPr>
        <p:grpSpPr>
          <a:xfrm>
            <a:off x="-4762" y="0"/>
            <a:ext cx="9149080" cy="5148580"/>
            <a:chOff x="-4762" y="0"/>
            <a:chExt cx="9149080" cy="5148580"/>
          </a:xfrm>
        </p:grpSpPr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21" y="3067304"/>
              <a:ext cx="9103854" cy="1964259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/>
              <a:ahLst/>
              <a:cxnLst/>
              <a:rect l="l" t="t" r="r" b="b"/>
              <a:pathLst>
                <a:path w="9144000" h="5143500">
                  <a:moveTo>
                    <a:pt x="0" y="5143498"/>
                  </a:moveTo>
                  <a:lnTo>
                    <a:pt x="9144000" y="5143498"/>
                  </a:lnTo>
                </a:path>
                <a:path w="9144000" h="5143500">
                  <a:moveTo>
                    <a:pt x="0" y="0"/>
                  </a:moveTo>
                  <a:lnTo>
                    <a:pt x="0" y="5143498"/>
                  </a:lnTo>
                </a:path>
              </a:pathLst>
            </a:custGeom>
            <a:ln w="952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04" y="1092911"/>
              <a:ext cx="947699" cy="140258"/>
            </a:xfrm>
            <a:prstGeom prst="rect">
              <a:avLst/>
            </a:prstGeom>
          </p:spPr>
        </p:pic>
      </p:grpSp>
      <p:sp>
        <p:nvSpPr>
          <p:cNvPr id="89" name="object 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387090" marR="5080" indent="-3199765">
              <a:lnSpc>
                <a:spcPct val="101699"/>
              </a:lnSpc>
              <a:spcBef>
                <a:spcPts val="60"/>
              </a:spcBef>
            </a:pPr>
            <a:r>
              <a:rPr dirty="0"/>
              <a:t>Процент</a:t>
            </a:r>
            <a:r>
              <a:rPr spc="-60" dirty="0"/>
              <a:t> </a:t>
            </a:r>
            <a:r>
              <a:rPr dirty="0"/>
              <a:t>респондентов,</a:t>
            </a:r>
            <a:r>
              <a:rPr spc="-50" dirty="0"/>
              <a:t> </a:t>
            </a:r>
            <a:r>
              <a:rPr dirty="0"/>
              <a:t>оценивших</a:t>
            </a:r>
            <a:r>
              <a:rPr spc="-50" dirty="0"/>
              <a:t> </a:t>
            </a:r>
            <a:r>
              <a:rPr spc="-10" dirty="0"/>
              <a:t>деятельность</a:t>
            </a:r>
            <a:r>
              <a:rPr spc="-45" dirty="0"/>
              <a:t> </a:t>
            </a:r>
            <a:r>
              <a:rPr spc="-10" dirty="0"/>
              <a:t>подразделения</a:t>
            </a:r>
            <a:r>
              <a:rPr spc="-65" dirty="0"/>
              <a:t> </a:t>
            </a:r>
            <a:r>
              <a:rPr dirty="0"/>
              <a:t>на</a:t>
            </a:r>
            <a:r>
              <a:rPr spc="-30" dirty="0"/>
              <a:t> </a:t>
            </a:r>
            <a:r>
              <a:rPr spc="-50" dirty="0"/>
              <a:t>3 </a:t>
            </a:r>
            <a:r>
              <a:rPr spc="-10" dirty="0"/>
              <a:t>балла</a:t>
            </a:r>
          </a:p>
        </p:txBody>
      </p:sp>
      <p:sp>
        <p:nvSpPr>
          <p:cNvPr id="90" name="object 90"/>
          <p:cNvSpPr/>
          <p:nvPr/>
        </p:nvSpPr>
        <p:spPr>
          <a:xfrm>
            <a:off x="652729" y="1286700"/>
            <a:ext cx="8491855" cy="22225"/>
          </a:xfrm>
          <a:custGeom>
            <a:avLst/>
            <a:gdLst/>
            <a:ahLst/>
            <a:cxnLst/>
            <a:rect l="l" t="t" r="r" b="b"/>
            <a:pathLst>
              <a:path w="8491855" h="22225">
                <a:moveTo>
                  <a:pt x="0" y="22225"/>
                </a:moveTo>
                <a:lnTo>
                  <a:pt x="8491270" y="22225"/>
                </a:lnTo>
                <a:lnTo>
                  <a:pt x="8491270" y="0"/>
                </a:lnTo>
                <a:lnTo>
                  <a:pt x="0" y="0"/>
                </a:lnTo>
                <a:lnTo>
                  <a:pt x="0" y="2222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3336" y="0"/>
            <a:ext cx="8860790" cy="5143500"/>
            <a:chOff x="283336" y="0"/>
            <a:chExt cx="886079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7847" y="3047"/>
              <a:ext cx="8836152" cy="51404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3336" y="0"/>
              <a:ext cx="8860663" cy="512296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382127" y="4815332"/>
            <a:ext cx="79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solidFill>
                  <a:srgbClr val="888888"/>
                </a:solidFill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388608" y="0"/>
            <a:ext cx="2755900" cy="2407920"/>
            <a:chOff x="6388608" y="0"/>
            <a:chExt cx="2755900" cy="240792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88608" y="0"/>
              <a:ext cx="2755391" cy="24079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80251" y="55626"/>
              <a:ext cx="2563748" cy="2160524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873246" y="-137083"/>
            <a:ext cx="11410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10" dirty="0">
                <a:solidFill>
                  <a:srgbClr val="FF0000"/>
                </a:solidFill>
                <a:latin typeface="Times New Roman"/>
                <a:cs typeface="Times New Roman"/>
              </a:rPr>
              <a:t>&gt;80%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98014" y="433196"/>
            <a:ext cx="408940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03070" marR="5080" indent="-169037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Работников</a:t>
            </a:r>
            <a:r>
              <a:rPr sz="1400" b="1" spc="-20" dirty="0">
                <a:solidFill>
                  <a:srgbClr val="0000FF"/>
                </a:solidFill>
                <a:latin typeface="Times New Roman"/>
                <a:cs typeface="Times New Roman"/>
              </a:rPr>
              <a:t> доверяют</a:t>
            </a:r>
            <a:r>
              <a:rPr sz="1400" b="1" spc="-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spc="-45" dirty="0">
                <a:solidFill>
                  <a:srgbClr val="0000FF"/>
                </a:solidFill>
                <a:latin typeface="Times New Roman"/>
                <a:cs typeface="Times New Roman"/>
              </a:rPr>
              <a:t>представлять</a:t>
            </a:r>
            <a:r>
              <a:rPr sz="1400" b="1" spc="-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FF"/>
                </a:solidFill>
                <a:latin typeface="Times New Roman"/>
                <a:cs typeface="Times New Roman"/>
              </a:rPr>
              <a:t>свои </a:t>
            </a:r>
            <a:r>
              <a:rPr sz="1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интересы </a:t>
            </a:r>
            <a:r>
              <a:rPr sz="1400" b="1" spc="65" dirty="0">
                <a:solidFill>
                  <a:srgbClr val="0000FF"/>
                </a:solidFill>
                <a:latin typeface="Times New Roman"/>
                <a:cs typeface="Times New Roman"/>
              </a:rPr>
              <a:t>ПО</a:t>
            </a:r>
            <a:r>
              <a:rPr sz="14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spc="-25" dirty="0">
                <a:solidFill>
                  <a:srgbClr val="0000FF"/>
                </a:solidFill>
                <a:latin typeface="Times New Roman"/>
                <a:cs typeface="Times New Roman"/>
              </a:rPr>
              <a:t>ТГУ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47977" y="562432"/>
            <a:ext cx="10604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Комиссий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55600" y="331850"/>
            <a:ext cx="875030" cy="803275"/>
            <a:chOff x="355600" y="331850"/>
            <a:chExt cx="875030" cy="803275"/>
          </a:xfrm>
        </p:grpSpPr>
        <p:sp>
          <p:nvSpPr>
            <p:cNvPr id="13" name="object 13"/>
            <p:cNvSpPr/>
            <p:nvPr/>
          </p:nvSpPr>
          <p:spPr>
            <a:xfrm>
              <a:off x="361950" y="338200"/>
              <a:ext cx="862330" cy="790575"/>
            </a:xfrm>
            <a:custGeom>
              <a:avLst/>
              <a:gdLst/>
              <a:ahLst/>
              <a:cxnLst/>
              <a:rect l="l" t="t" r="r" b="b"/>
              <a:pathLst>
                <a:path w="862330" h="790575">
                  <a:moveTo>
                    <a:pt x="431012" y="0"/>
                  </a:moveTo>
                  <a:lnTo>
                    <a:pt x="380746" y="2658"/>
                  </a:lnTo>
                  <a:lnTo>
                    <a:pt x="332183" y="10436"/>
                  </a:lnTo>
                  <a:lnTo>
                    <a:pt x="285646" y="23037"/>
                  </a:lnTo>
                  <a:lnTo>
                    <a:pt x="241461" y="40164"/>
                  </a:lnTo>
                  <a:lnTo>
                    <a:pt x="199948" y="61522"/>
                  </a:lnTo>
                  <a:lnTo>
                    <a:pt x="161433" y="86814"/>
                  </a:lnTo>
                  <a:lnTo>
                    <a:pt x="126238" y="115744"/>
                  </a:lnTo>
                  <a:lnTo>
                    <a:pt x="94686" y="148016"/>
                  </a:lnTo>
                  <a:lnTo>
                    <a:pt x="67101" y="183332"/>
                  </a:lnTo>
                  <a:lnTo>
                    <a:pt x="43807" y="221398"/>
                  </a:lnTo>
                  <a:lnTo>
                    <a:pt x="25126" y="261916"/>
                  </a:lnTo>
                  <a:lnTo>
                    <a:pt x="11382" y="304591"/>
                  </a:lnTo>
                  <a:lnTo>
                    <a:pt x="2899" y="349125"/>
                  </a:lnTo>
                  <a:lnTo>
                    <a:pt x="0" y="395224"/>
                  </a:lnTo>
                  <a:lnTo>
                    <a:pt x="2899" y="441324"/>
                  </a:lnTo>
                  <a:lnTo>
                    <a:pt x="11382" y="485863"/>
                  </a:lnTo>
                  <a:lnTo>
                    <a:pt x="25126" y="528546"/>
                  </a:lnTo>
                  <a:lnTo>
                    <a:pt x="43807" y="569074"/>
                  </a:lnTo>
                  <a:lnTo>
                    <a:pt x="67101" y="607152"/>
                  </a:lnTo>
                  <a:lnTo>
                    <a:pt x="94686" y="642481"/>
                  </a:lnTo>
                  <a:lnTo>
                    <a:pt x="126238" y="674766"/>
                  </a:lnTo>
                  <a:lnTo>
                    <a:pt x="161433" y="703710"/>
                  </a:lnTo>
                  <a:lnTo>
                    <a:pt x="199948" y="729015"/>
                  </a:lnTo>
                  <a:lnTo>
                    <a:pt x="241461" y="750385"/>
                  </a:lnTo>
                  <a:lnTo>
                    <a:pt x="285646" y="767522"/>
                  </a:lnTo>
                  <a:lnTo>
                    <a:pt x="332183" y="780131"/>
                  </a:lnTo>
                  <a:lnTo>
                    <a:pt x="380746" y="787914"/>
                  </a:lnTo>
                  <a:lnTo>
                    <a:pt x="431012" y="790575"/>
                  </a:lnTo>
                  <a:lnTo>
                    <a:pt x="481276" y="787914"/>
                  </a:lnTo>
                  <a:lnTo>
                    <a:pt x="529837" y="780131"/>
                  </a:lnTo>
                  <a:lnTo>
                    <a:pt x="576371" y="767522"/>
                  </a:lnTo>
                  <a:lnTo>
                    <a:pt x="620556" y="750385"/>
                  </a:lnTo>
                  <a:lnTo>
                    <a:pt x="662067" y="729015"/>
                  </a:lnTo>
                  <a:lnTo>
                    <a:pt x="700581" y="703710"/>
                  </a:lnTo>
                  <a:lnTo>
                    <a:pt x="735776" y="674766"/>
                  </a:lnTo>
                  <a:lnTo>
                    <a:pt x="767327" y="642481"/>
                  </a:lnTo>
                  <a:lnTo>
                    <a:pt x="794911" y="607152"/>
                  </a:lnTo>
                  <a:lnTo>
                    <a:pt x="818205" y="569074"/>
                  </a:lnTo>
                  <a:lnTo>
                    <a:pt x="836885" y="528546"/>
                  </a:lnTo>
                  <a:lnTo>
                    <a:pt x="850629" y="485863"/>
                  </a:lnTo>
                  <a:lnTo>
                    <a:pt x="859112" y="441324"/>
                  </a:lnTo>
                  <a:lnTo>
                    <a:pt x="862012" y="395224"/>
                  </a:lnTo>
                  <a:lnTo>
                    <a:pt x="859112" y="349125"/>
                  </a:lnTo>
                  <a:lnTo>
                    <a:pt x="850629" y="304591"/>
                  </a:lnTo>
                  <a:lnTo>
                    <a:pt x="836885" y="261916"/>
                  </a:lnTo>
                  <a:lnTo>
                    <a:pt x="818205" y="221398"/>
                  </a:lnTo>
                  <a:lnTo>
                    <a:pt x="794911" y="183332"/>
                  </a:lnTo>
                  <a:lnTo>
                    <a:pt x="767327" y="148016"/>
                  </a:lnTo>
                  <a:lnTo>
                    <a:pt x="735776" y="115744"/>
                  </a:lnTo>
                  <a:lnTo>
                    <a:pt x="700581" y="86814"/>
                  </a:lnTo>
                  <a:lnTo>
                    <a:pt x="662067" y="61522"/>
                  </a:lnTo>
                  <a:lnTo>
                    <a:pt x="620556" y="40164"/>
                  </a:lnTo>
                  <a:lnTo>
                    <a:pt x="576371" y="23037"/>
                  </a:lnTo>
                  <a:lnTo>
                    <a:pt x="529837" y="10436"/>
                  </a:lnTo>
                  <a:lnTo>
                    <a:pt x="481276" y="2658"/>
                  </a:lnTo>
                  <a:lnTo>
                    <a:pt x="431012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61950" y="338200"/>
              <a:ext cx="862330" cy="790575"/>
            </a:xfrm>
            <a:custGeom>
              <a:avLst/>
              <a:gdLst/>
              <a:ahLst/>
              <a:cxnLst/>
              <a:rect l="l" t="t" r="r" b="b"/>
              <a:pathLst>
                <a:path w="862330" h="790575">
                  <a:moveTo>
                    <a:pt x="0" y="395224"/>
                  </a:moveTo>
                  <a:lnTo>
                    <a:pt x="2899" y="349125"/>
                  </a:lnTo>
                  <a:lnTo>
                    <a:pt x="11382" y="304591"/>
                  </a:lnTo>
                  <a:lnTo>
                    <a:pt x="25126" y="261916"/>
                  </a:lnTo>
                  <a:lnTo>
                    <a:pt x="43807" y="221398"/>
                  </a:lnTo>
                  <a:lnTo>
                    <a:pt x="67101" y="183332"/>
                  </a:lnTo>
                  <a:lnTo>
                    <a:pt x="94686" y="148016"/>
                  </a:lnTo>
                  <a:lnTo>
                    <a:pt x="126238" y="115744"/>
                  </a:lnTo>
                  <a:lnTo>
                    <a:pt x="161433" y="86814"/>
                  </a:lnTo>
                  <a:lnTo>
                    <a:pt x="199948" y="61522"/>
                  </a:lnTo>
                  <a:lnTo>
                    <a:pt x="241461" y="40164"/>
                  </a:lnTo>
                  <a:lnTo>
                    <a:pt x="285646" y="23037"/>
                  </a:lnTo>
                  <a:lnTo>
                    <a:pt x="332183" y="10436"/>
                  </a:lnTo>
                  <a:lnTo>
                    <a:pt x="380746" y="2658"/>
                  </a:lnTo>
                  <a:lnTo>
                    <a:pt x="431012" y="0"/>
                  </a:lnTo>
                  <a:lnTo>
                    <a:pt x="481276" y="2658"/>
                  </a:lnTo>
                  <a:lnTo>
                    <a:pt x="529837" y="10436"/>
                  </a:lnTo>
                  <a:lnTo>
                    <a:pt x="576371" y="23037"/>
                  </a:lnTo>
                  <a:lnTo>
                    <a:pt x="620556" y="40164"/>
                  </a:lnTo>
                  <a:lnTo>
                    <a:pt x="662067" y="61522"/>
                  </a:lnTo>
                  <a:lnTo>
                    <a:pt x="700581" y="86814"/>
                  </a:lnTo>
                  <a:lnTo>
                    <a:pt x="735776" y="115744"/>
                  </a:lnTo>
                  <a:lnTo>
                    <a:pt x="767327" y="148016"/>
                  </a:lnTo>
                  <a:lnTo>
                    <a:pt x="794911" y="183332"/>
                  </a:lnTo>
                  <a:lnTo>
                    <a:pt x="818205" y="221398"/>
                  </a:lnTo>
                  <a:lnTo>
                    <a:pt x="836885" y="261916"/>
                  </a:lnTo>
                  <a:lnTo>
                    <a:pt x="850629" y="304591"/>
                  </a:lnTo>
                  <a:lnTo>
                    <a:pt x="859112" y="349125"/>
                  </a:lnTo>
                  <a:lnTo>
                    <a:pt x="862012" y="395224"/>
                  </a:lnTo>
                  <a:lnTo>
                    <a:pt x="859112" y="441324"/>
                  </a:lnTo>
                  <a:lnTo>
                    <a:pt x="850629" y="485863"/>
                  </a:lnTo>
                  <a:lnTo>
                    <a:pt x="836885" y="528546"/>
                  </a:lnTo>
                  <a:lnTo>
                    <a:pt x="818205" y="569074"/>
                  </a:lnTo>
                  <a:lnTo>
                    <a:pt x="794911" y="607152"/>
                  </a:lnTo>
                  <a:lnTo>
                    <a:pt x="767327" y="642481"/>
                  </a:lnTo>
                  <a:lnTo>
                    <a:pt x="735776" y="674766"/>
                  </a:lnTo>
                  <a:lnTo>
                    <a:pt x="700581" y="703710"/>
                  </a:lnTo>
                  <a:lnTo>
                    <a:pt x="662067" y="729015"/>
                  </a:lnTo>
                  <a:lnTo>
                    <a:pt x="620556" y="750385"/>
                  </a:lnTo>
                  <a:lnTo>
                    <a:pt x="576371" y="767522"/>
                  </a:lnTo>
                  <a:lnTo>
                    <a:pt x="529837" y="780131"/>
                  </a:lnTo>
                  <a:lnTo>
                    <a:pt x="481276" y="787914"/>
                  </a:lnTo>
                  <a:lnTo>
                    <a:pt x="431012" y="790575"/>
                  </a:lnTo>
                  <a:lnTo>
                    <a:pt x="380746" y="787914"/>
                  </a:lnTo>
                  <a:lnTo>
                    <a:pt x="332183" y="780131"/>
                  </a:lnTo>
                  <a:lnTo>
                    <a:pt x="285646" y="767522"/>
                  </a:lnTo>
                  <a:lnTo>
                    <a:pt x="241461" y="750385"/>
                  </a:lnTo>
                  <a:lnTo>
                    <a:pt x="199948" y="729015"/>
                  </a:lnTo>
                  <a:lnTo>
                    <a:pt x="161433" y="703710"/>
                  </a:lnTo>
                  <a:lnTo>
                    <a:pt x="126238" y="674766"/>
                  </a:lnTo>
                  <a:lnTo>
                    <a:pt x="94686" y="642481"/>
                  </a:lnTo>
                  <a:lnTo>
                    <a:pt x="67101" y="607152"/>
                  </a:lnTo>
                  <a:lnTo>
                    <a:pt x="43807" y="569074"/>
                  </a:lnTo>
                  <a:lnTo>
                    <a:pt x="25126" y="528546"/>
                  </a:lnTo>
                  <a:lnTo>
                    <a:pt x="11382" y="485863"/>
                  </a:lnTo>
                  <a:lnTo>
                    <a:pt x="2899" y="441324"/>
                  </a:lnTo>
                  <a:lnTo>
                    <a:pt x="0" y="395224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25551" y="518286"/>
            <a:ext cx="3333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13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1437" y="1466850"/>
            <a:ext cx="986155" cy="948055"/>
            <a:chOff x="71437" y="1466850"/>
            <a:chExt cx="986155" cy="948055"/>
          </a:xfrm>
        </p:grpSpPr>
        <p:sp>
          <p:nvSpPr>
            <p:cNvPr id="17" name="object 17"/>
            <p:cNvSpPr/>
            <p:nvPr/>
          </p:nvSpPr>
          <p:spPr>
            <a:xfrm>
              <a:off x="77787" y="1473200"/>
              <a:ext cx="973455" cy="935355"/>
            </a:xfrm>
            <a:custGeom>
              <a:avLst/>
              <a:gdLst/>
              <a:ahLst/>
              <a:cxnLst/>
              <a:rect l="l" t="t" r="r" b="b"/>
              <a:pathLst>
                <a:path w="973455" h="935355">
                  <a:moveTo>
                    <a:pt x="486575" y="0"/>
                  </a:moveTo>
                  <a:lnTo>
                    <a:pt x="436824" y="2413"/>
                  </a:lnTo>
                  <a:lnTo>
                    <a:pt x="388512" y="9497"/>
                  </a:lnTo>
                  <a:lnTo>
                    <a:pt x="341881" y="21016"/>
                  </a:lnTo>
                  <a:lnTo>
                    <a:pt x="297176" y="36736"/>
                  </a:lnTo>
                  <a:lnTo>
                    <a:pt x="254642" y="56422"/>
                  </a:lnTo>
                  <a:lnTo>
                    <a:pt x="214524" y="79838"/>
                  </a:lnTo>
                  <a:lnTo>
                    <a:pt x="177066" y="106749"/>
                  </a:lnTo>
                  <a:lnTo>
                    <a:pt x="142513" y="136921"/>
                  </a:lnTo>
                  <a:lnTo>
                    <a:pt x="111108" y="170119"/>
                  </a:lnTo>
                  <a:lnTo>
                    <a:pt x="83098" y="206108"/>
                  </a:lnTo>
                  <a:lnTo>
                    <a:pt x="58726" y="244652"/>
                  </a:lnTo>
                  <a:lnTo>
                    <a:pt x="38236" y="285517"/>
                  </a:lnTo>
                  <a:lnTo>
                    <a:pt x="21875" y="328468"/>
                  </a:lnTo>
                  <a:lnTo>
                    <a:pt x="9885" y="373270"/>
                  </a:lnTo>
                  <a:lnTo>
                    <a:pt x="2512" y="419688"/>
                  </a:lnTo>
                  <a:lnTo>
                    <a:pt x="0" y="467487"/>
                  </a:lnTo>
                  <a:lnTo>
                    <a:pt x="2512" y="515287"/>
                  </a:lnTo>
                  <a:lnTo>
                    <a:pt x="9885" y="561708"/>
                  </a:lnTo>
                  <a:lnTo>
                    <a:pt x="21875" y="606516"/>
                  </a:lnTo>
                  <a:lnTo>
                    <a:pt x="38236" y="649476"/>
                  </a:lnTo>
                  <a:lnTo>
                    <a:pt x="58726" y="690350"/>
                  </a:lnTo>
                  <a:lnTo>
                    <a:pt x="83098" y="728905"/>
                  </a:lnTo>
                  <a:lnTo>
                    <a:pt x="111108" y="764905"/>
                  </a:lnTo>
                  <a:lnTo>
                    <a:pt x="142513" y="798115"/>
                  </a:lnTo>
                  <a:lnTo>
                    <a:pt x="177066" y="828299"/>
                  </a:lnTo>
                  <a:lnTo>
                    <a:pt x="214524" y="855222"/>
                  </a:lnTo>
                  <a:lnTo>
                    <a:pt x="254642" y="878649"/>
                  </a:lnTo>
                  <a:lnTo>
                    <a:pt x="297176" y="898344"/>
                  </a:lnTo>
                  <a:lnTo>
                    <a:pt x="341881" y="914072"/>
                  </a:lnTo>
                  <a:lnTo>
                    <a:pt x="388512" y="925598"/>
                  </a:lnTo>
                  <a:lnTo>
                    <a:pt x="436824" y="932686"/>
                  </a:lnTo>
                  <a:lnTo>
                    <a:pt x="486575" y="935101"/>
                  </a:lnTo>
                  <a:lnTo>
                    <a:pt x="536322" y="932686"/>
                  </a:lnTo>
                  <a:lnTo>
                    <a:pt x="584633" y="925598"/>
                  </a:lnTo>
                  <a:lnTo>
                    <a:pt x="631263" y="914072"/>
                  </a:lnTo>
                  <a:lnTo>
                    <a:pt x="675966" y="898344"/>
                  </a:lnTo>
                  <a:lnTo>
                    <a:pt x="718498" y="878649"/>
                  </a:lnTo>
                  <a:lnTo>
                    <a:pt x="758616" y="855222"/>
                  </a:lnTo>
                  <a:lnTo>
                    <a:pt x="796073" y="828299"/>
                  </a:lnTo>
                  <a:lnTo>
                    <a:pt x="830626" y="798115"/>
                  </a:lnTo>
                  <a:lnTo>
                    <a:pt x="862029" y="764905"/>
                  </a:lnTo>
                  <a:lnTo>
                    <a:pt x="890039" y="728905"/>
                  </a:lnTo>
                  <a:lnTo>
                    <a:pt x="914411" y="690350"/>
                  </a:lnTo>
                  <a:lnTo>
                    <a:pt x="934900" y="649476"/>
                  </a:lnTo>
                  <a:lnTo>
                    <a:pt x="951262" y="606516"/>
                  </a:lnTo>
                  <a:lnTo>
                    <a:pt x="963252" y="561708"/>
                  </a:lnTo>
                  <a:lnTo>
                    <a:pt x="970625" y="515287"/>
                  </a:lnTo>
                  <a:lnTo>
                    <a:pt x="973137" y="467487"/>
                  </a:lnTo>
                  <a:lnTo>
                    <a:pt x="970625" y="419688"/>
                  </a:lnTo>
                  <a:lnTo>
                    <a:pt x="963252" y="373270"/>
                  </a:lnTo>
                  <a:lnTo>
                    <a:pt x="951262" y="328468"/>
                  </a:lnTo>
                  <a:lnTo>
                    <a:pt x="934900" y="285517"/>
                  </a:lnTo>
                  <a:lnTo>
                    <a:pt x="914411" y="244652"/>
                  </a:lnTo>
                  <a:lnTo>
                    <a:pt x="890039" y="206108"/>
                  </a:lnTo>
                  <a:lnTo>
                    <a:pt x="862029" y="170119"/>
                  </a:lnTo>
                  <a:lnTo>
                    <a:pt x="830626" y="136921"/>
                  </a:lnTo>
                  <a:lnTo>
                    <a:pt x="796073" y="106749"/>
                  </a:lnTo>
                  <a:lnTo>
                    <a:pt x="758616" y="79838"/>
                  </a:lnTo>
                  <a:lnTo>
                    <a:pt x="718498" y="56422"/>
                  </a:lnTo>
                  <a:lnTo>
                    <a:pt x="675966" y="36736"/>
                  </a:lnTo>
                  <a:lnTo>
                    <a:pt x="631263" y="21016"/>
                  </a:lnTo>
                  <a:lnTo>
                    <a:pt x="584633" y="9497"/>
                  </a:lnTo>
                  <a:lnTo>
                    <a:pt x="536322" y="2413"/>
                  </a:lnTo>
                  <a:lnTo>
                    <a:pt x="486575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7787" y="1473200"/>
              <a:ext cx="973455" cy="935355"/>
            </a:xfrm>
            <a:custGeom>
              <a:avLst/>
              <a:gdLst/>
              <a:ahLst/>
              <a:cxnLst/>
              <a:rect l="l" t="t" r="r" b="b"/>
              <a:pathLst>
                <a:path w="973455" h="935355">
                  <a:moveTo>
                    <a:pt x="0" y="467487"/>
                  </a:moveTo>
                  <a:lnTo>
                    <a:pt x="2512" y="419688"/>
                  </a:lnTo>
                  <a:lnTo>
                    <a:pt x="9885" y="373270"/>
                  </a:lnTo>
                  <a:lnTo>
                    <a:pt x="21875" y="328468"/>
                  </a:lnTo>
                  <a:lnTo>
                    <a:pt x="38236" y="285517"/>
                  </a:lnTo>
                  <a:lnTo>
                    <a:pt x="58726" y="244652"/>
                  </a:lnTo>
                  <a:lnTo>
                    <a:pt x="83098" y="206108"/>
                  </a:lnTo>
                  <a:lnTo>
                    <a:pt x="111108" y="170119"/>
                  </a:lnTo>
                  <a:lnTo>
                    <a:pt x="142513" y="136921"/>
                  </a:lnTo>
                  <a:lnTo>
                    <a:pt x="177066" y="106749"/>
                  </a:lnTo>
                  <a:lnTo>
                    <a:pt x="214524" y="79838"/>
                  </a:lnTo>
                  <a:lnTo>
                    <a:pt x="254642" y="56422"/>
                  </a:lnTo>
                  <a:lnTo>
                    <a:pt x="297176" y="36736"/>
                  </a:lnTo>
                  <a:lnTo>
                    <a:pt x="341881" y="21016"/>
                  </a:lnTo>
                  <a:lnTo>
                    <a:pt x="388512" y="9497"/>
                  </a:lnTo>
                  <a:lnTo>
                    <a:pt x="436824" y="2413"/>
                  </a:lnTo>
                  <a:lnTo>
                    <a:pt x="486575" y="0"/>
                  </a:lnTo>
                  <a:lnTo>
                    <a:pt x="536322" y="2413"/>
                  </a:lnTo>
                  <a:lnTo>
                    <a:pt x="584633" y="9497"/>
                  </a:lnTo>
                  <a:lnTo>
                    <a:pt x="631263" y="21016"/>
                  </a:lnTo>
                  <a:lnTo>
                    <a:pt x="675966" y="36736"/>
                  </a:lnTo>
                  <a:lnTo>
                    <a:pt x="718498" y="56422"/>
                  </a:lnTo>
                  <a:lnTo>
                    <a:pt x="758616" y="79838"/>
                  </a:lnTo>
                  <a:lnTo>
                    <a:pt x="796073" y="106749"/>
                  </a:lnTo>
                  <a:lnTo>
                    <a:pt x="830626" y="136921"/>
                  </a:lnTo>
                  <a:lnTo>
                    <a:pt x="862029" y="170119"/>
                  </a:lnTo>
                  <a:lnTo>
                    <a:pt x="890039" y="206108"/>
                  </a:lnTo>
                  <a:lnTo>
                    <a:pt x="914411" y="244652"/>
                  </a:lnTo>
                  <a:lnTo>
                    <a:pt x="934900" y="285517"/>
                  </a:lnTo>
                  <a:lnTo>
                    <a:pt x="951262" y="328468"/>
                  </a:lnTo>
                  <a:lnTo>
                    <a:pt x="963252" y="373270"/>
                  </a:lnTo>
                  <a:lnTo>
                    <a:pt x="970625" y="419688"/>
                  </a:lnTo>
                  <a:lnTo>
                    <a:pt x="973137" y="467487"/>
                  </a:lnTo>
                  <a:lnTo>
                    <a:pt x="970625" y="515287"/>
                  </a:lnTo>
                  <a:lnTo>
                    <a:pt x="963252" y="561708"/>
                  </a:lnTo>
                  <a:lnTo>
                    <a:pt x="951262" y="606516"/>
                  </a:lnTo>
                  <a:lnTo>
                    <a:pt x="934900" y="649476"/>
                  </a:lnTo>
                  <a:lnTo>
                    <a:pt x="914411" y="690350"/>
                  </a:lnTo>
                  <a:lnTo>
                    <a:pt x="890039" y="728905"/>
                  </a:lnTo>
                  <a:lnTo>
                    <a:pt x="862029" y="764905"/>
                  </a:lnTo>
                  <a:lnTo>
                    <a:pt x="830626" y="798115"/>
                  </a:lnTo>
                  <a:lnTo>
                    <a:pt x="796073" y="828299"/>
                  </a:lnTo>
                  <a:lnTo>
                    <a:pt x="758616" y="855222"/>
                  </a:lnTo>
                  <a:lnTo>
                    <a:pt x="718498" y="878649"/>
                  </a:lnTo>
                  <a:lnTo>
                    <a:pt x="675966" y="898344"/>
                  </a:lnTo>
                  <a:lnTo>
                    <a:pt x="631263" y="914072"/>
                  </a:lnTo>
                  <a:lnTo>
                    <a:pt x="584633" y="925598"/>
                  </a:lnTo>
                  <a:lnTo>
                    <a:pt x="536322" y="932686"/>
                  </a:lnTo>
                  <a:lnTo>
                    <a:pt x="486575" y="935101"/>
                  </a:lnTo>
                  <a:lnTo>
                    <a:pt x="436824" y="932686"/>
                  </a:lnTo>
                  <a:lnTo>
                    <a:pt x="388512" y="925598"/>
                  </a:lnTo>
                  <a:lnTo>
                    <a:pt x="341881" y="914072"/>
                  </a:lnTo>
                  <a:lnTo>
                    <a:pt x="297176" y="898344"/>
                  </a:lnTo>
                  <a:lnTo>
                    <a:pt x="254642" y="878649"/>
                  </a:lnTo>
                  <a:lnTo>
                    <a:pt x="214524" y="855222"/>
                  </a:lnTo>
                  <a:lnTo>
                    <a:pt x="177066" y="828299"/>
                  </a:lnTo>
                  <a:lnTo>
                    <a:pt x="142513" y="798115"/>
                  </a:lnTo>
                  <a:lnTo>
                    <a:pt x="111108" y="764905"/>
                  </a:lnTo>
                  <a:lnTo>
                    <a:pt x="83098" y="728905"/>
                  </a:lnTo>
                  <a:lnTo>
                    <a:pt x="58726" y="690350"/>
                  </a:lnTo>
                  <a:lnTo>
                    <a:pt x="38236" y="649476"/>
                  </a:lnTo>
                  <a:lnTo>
                    <a:pt x="21875" y="606516"/>
                  </a:lnTo>
                  <a:lnTo>
                    <a:pt x="9885" y="561708"/>
                  </a:lnTo>
                  <a:lnTo>
                    <a:pt x="2512" y="515287"/>
                  </a:lnTo>
                  <a:lnTo>
                    <a:pt x="0" y="467487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71043" y="1692401"/>
            <a:ext cx="3854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36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44346" y="1494536"/>
            <a:ext cx="121475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41275" algn="ctr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Профбюро подразделений </a:t>
            </a:r>
            <a:r>
              <a:rPr sz="1400" b="1" spc="114" dirty="0">
                <a:solidFill>
                  <a:srgbClr val="0000FF"/>
                </a:solidFill>
                <a:latin typeface="Times New Roman"/>
                <a:cs typeface="Times New Roman"/>
              </a:rPr>
              <a:t>НИ</a:t>
            </a:r>
            <a:r>
              <a:rPr sz="1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spc="-25" dirty="0">
                <a:solidFill>
                  <a:srgbClr val="0000FF"/>
                </a:solidFill>
                <a:latin typeface="Times New Roman"/>
                <a:cs typeface="Times New Roman"/>
              </a:rPr>
              <a:t>ТГУ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47650" y="2573401"/>
            <a:ext cx="1165225" cy="1196975"/>
            <a:chOff x="247650" y="2573401"/>
            <a:chExt cx="1165225" cy="1196975"/>
          </a:xfrm>
        </p:grpSpPr>
        <p:sp>
          <p:nvSpPr>
            <p:cNvPr id="22" name="object 22"/>
            <p:cNvSpPr/>
            <p:nvPr/>
          </p:nvSpPr>
          <p:spPr>
            <a:xfrm>
              <a:off x="254000" y="2579751"/>
              <a:ext cx="1152525" cy="1184275"/>
            </a:xfrm>
            <a:custGeom>
              <a:avLst/>
              <a:gdLst/>
              <a:ahLst/>
              <a:cxnLst/>
              <a:rect l="l" t="t" r="r" b="b"/>
              <a:pathLst>
                <a:path w="1152525" h="1184275">
                  <a:moveTo>
                    <a:pt x="576262" y="0"/>
                  </a:moveTo>
                  <a:lnTo>
                    <a:pt x="528999" y="1962"/>
                  </a:lnTo>
                  <a:lnTo>
                    <a:pt x="482789" y="7748"/>
                  </a:lnTo>
                  <a:lnTo>
                    <a:pt x="437779" y="17205"/>
                  </a:lnTo>
                  <a:lnTo>
                    <a:pt x="394118" y="30181"/>
                  </a:lnTo>
                  <a:lnTo>
                    <a:pt x="351954" y="46523"/>
                  </a:lnTo>
                  <a:lnTo>
                    <a:pt x="311436" y="66080"/>
                  </a:lnTo>
                  <a:lnTo>
                    <a:pt x="272711" y="88698"/>
                  </a:lnTo>
                  <a:lnTo>
                    <a:pt x="235928" y="114226"/>
                  </a:lnTo>
                  <a:lnTo>
                    <a:pt x="201236" y="142512"/>
                  </a:lnTo>
                  <a:lnTo>
                    <a:pt x="168783" y="173402"/>
                  </a:lnTo>
                  <a:lnTo>
                    <a:pt x="138716" y="206745"/>
                  </a:lnTo>
                  <a:lnTo>
                    <a:pt x="111184" y="242389"/>
                  </a:lnTo>
                  <a:lnTo>
                    <a:pt x="86337" y="280180"/>
                  </a:lnTo>
                  <a:lnTo>
                    <a:pt x="64321" y="319967"/>
                  </a:lnTo>
                  <a:lnTo>
                    <a:pt x="45285" y="361598"/>
                  </a:lnTo>
                  <a:lnTo>
                    <a:pt x="29378" y="404920"/>
                  </a:lnTo>
                  <a:lnTo>
                    <a:pt x="16747" y="449781"/>
                  </a:lnTo>
                  <a:lnTo>
                    <a:pt x="7542" y="496028"/>
                  </a:lnTo>
                  <a:lnTo>
                    <a:pt x="1910" y="543510"/>
                  </a:lnTo>
                  <a:lnTo>
                    <a:pt x="0" y="592074"/>
                  </a:lnTo>
                  <a:lnTo>
                    <a:pt x="1910" y="640638"/>
                  </a:lnTo>
                  <a:lnTo>
                    <a:pt x="7542" y="688122"/>
                  </a:lnTo>
                  <a:lnTo>
                    <a:pt x="16747" y="734374"/>
                  </a:lnTo>
                  <a:lnTo>
                    <a:pt x="29378" y="779240"/>
                  </a:lnTo>
                  <a:lnTo>
                    <a:pt x="45285" y="822569"/>
                  </a:lnTo>
                  <a:lnTo>
                    <a:pt x="64321" y="864207"/>
                  </a:lnTo>
                  <a:lnTo>
                    <a:pt x="86337" y="904003"/>
                  </a:lnTo>
                  <a:lnTo>
                    <a:pt x="111184" y="941803"/>
                  </a:lnTo>
                  <a:lnTo>
                    <a:pt x="138716" y="977456"/>
                  </a:lnTo>
                  <a:lnTo>
                    <a:pt x="168783" y="1010808"/>
                  </a:lnTo>
                  <a:lnTo>
                    <a:pt x="201236" y="1041708"/>
                  </a:lnTo>
                  <a:lnTo>
                    <a:pt x="235928" y="1070003"/>
                  </a:lnTo>
                  <a:lnTo>
                    <a:pt x="272711" y="1095540"/>
                  </a:lnTo>
                  <a:lnTo>
                    <a:pt x="311436" y="1118167"/>
                  </a:lnTo>
                  <a:lnTo>
                    <a:pt x="351954" y="1137731"/>
                  </a:lnTo>
                  <a:lnTo>
                    <a:pt x="394118" y="1154080"/>
                  </a:lnTo>
                  <a:lnTo>
                    <a:pt x="437779" y="1167061"/>
                  </a:lnTo>
                  <a:lnTo>
                    <a:pt x="482789" y="1176523"/>
                  </a:lnTo>
                  <a:lnTo>
                    <a:pt x="528999" y="1182311"/>
                  </a:lnTo>
                  <a:lnTo>
                    <a:pt x="576262" y="1184275"/>
                  </a:lnTo>
                  <a:lnTo>
                    <a:pt x="623525" y="1182311"/>
                  </a:lnTo>
                  <a:lnTo>
                    <a:pt x="669735" y="1176523"/>
                  </a:lnTo>
                  <a:lnTo>
                    <a:pt x="714745" y="1167061"/>
                  </a:lnTo>
                  <a:lnTo>
                    <a:pt x="758406" y="1154080"/>
                  </a:lnTo>
                  <a:lnTo>
                    <a:pt x="800570" y="1137731"/>
                  </a:lnTo>
                  <a:lnTo>
                    <a:pt x="841088" y="1118167"/>
                  </a:lnTo>
                  <a:lnTo>
                    <a:pt x="879813" y="1095540"/>
                  </a:lnTo>
                  <a:lnTo>
                    <a:pt x="916596" y="1070003"/>
                  </a:lnTo>
                  <a:lnTo>
                    <a:pt x="951288" y="1041708"/>
                  </a:lnTo>
                  <a:lnTo>
                    <a:pt x="983741" y="1010808"/>
                  </a:lnTo>
                  <a:lnTo>
                    <a:pt x="1013808" y="977456"/>
                  </a:lnTo>
                  <a:lnTo>
                    <a:pt x="1041340" y="941803"/>
                  </a:lnTo>
                  <a:lnTo>
                    <a:pt x="1066187" y="904003"/>
                  </a:lnTo>
                  <a:lnTo>
                    <a:pt x="1088203" y="864207"/>
                  </a:lnTo>
                  <a:lnTo>
                    <a:pt x="1107239" y="822569"/>
                  </a:lnTo>
                  <a:lnTo>
                    <a:pt x="1123146" y="779240"/>
                  </a:lnTo>
                  <a:lnTo>
                    <a:pt x="1135777" y="734374"/>
                  </a:lnTo>
                  <a:lnTo>
                    <a:pt x="1144982" y="688122"/>
                  </a:lnTo>
                  <a:lnTo>
                    <a:pt x="1150614" y="640638"/>
                  </a:lnTo>
                  <a:lnTo>
                    <a:pt x="1152525" y="592074"/>
                  </a:lnTo>
                  <a:lnTo>
                    <a:pt x="1150614" y="543510"/>
                  </a:lnTo>
                  <a:lnTo>
                    <a:pt x="1144982" y="496028"/>
                  </a:lnTo>
                  <a:lnTo>
                    <a:pt x="1135777" y="449781"/>
                  </a:lnTo>
                  <a:lnTo>
                    <a:pt x="1123146" y="404920"/>
                  </a:lnTo>
                  <a:lnTo>
                    <a:pt x="1107239" y="361598"/>
                  </a:lnTo>
                  <a:lnTo>
                    <a:pt x="1088203" y="319967"/>
                  </a:lnTo>
                  <a:lnTo>
                    <a:pt x="1066187" y="280180"/>
                  </a:lnTo>
                  <a:lnTo>
                    <a:pt x="1041340" y="242389"/>
                  </a:lnTo>
                  <a:lnTo>
                    <a:pt x="1013808" y="206745"/>
                  </a:lnTo>
                  <a:lnTo>
                    <a:pt x="983741" y="173402"/>
                  </a:lnTo>
                  <a:lnTo>
                    <a:pt x="951288" y="142512"/>
                  </a:lnTo>
                  <a:lnTo>
                    <a:pt x="916596" y="114226"/>
                  </a:lnTo>
                  <a:lnTo>
                    <a:pt x="879813" y="88698"/>
                  </a:lnTo>
                  <a:lnTo>
                    <a:pt x="841088" y="66080"/>
                  </a:lnTo>
                  <a:lnTo>
                    <a:pt x="800570" y="46523"/>
                  </a:lnTo>
                  <a:lnTo>
                    <a:pt x="758406" y="30181"/>
                  </a:lnTo>
                  <a:lnTo>
                    <a:pt x="714745" y="17205"/>
                  </a:lnTo>
                  <a:lnTo>
                    <a:pt x="669735" y="7748"/>
                  </a:lnTo>
                  <a:lnTo>
                    <a:pt x="623525" y="1962"/>
                  </a:lnTo>
                  <a:lnTo>
                    <a:pt x="576262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54000" y="2579751"/>
              <a:ext cx="1152525" cy="1184275"/>
            </a:xfrm>
            <a:custGeom>
              <a:avLst/>
              <a:gdLst/>
              <a:ahLst/>
              <a:cxnLst/>
              <a:rect l="l" t="t" r="r" b="b"/>
              <a:pathLst>
                <a:path w="1152525" h="1184275">
                  <a:moveTo>
                    <a:pt x="0" y="592074"/>
                  </a:moveTo>
                  <a:lnTo>
                    <a:pt x="1910" y="543510"/>
                  </a:lnTo>
                  <a:lnTo>
                    <a:pt x="7542" y="496028"/>
                  </a:lnTo>
                  <a:lnTo>
                    <a:pt x="16747" y="449781"/>
                  </a:lnTo>
                  <a:lnTo>
                    <a:pt x="29378" y="404920"/>
                  </a:lnTo>
                  <a:lnTo>
                    <a:pt x="45285" y="361598"/>
                  </a:lnTo>
                  <a:lnTo>
                    <a:pt x="64321" y="319967"/>
                  </a:lnTo>
                  <a:lnTo>
                    <a:pt x="86337" y="280180"/>
                  </a:lnTo>
                  <a:lnTo>
                    <a:pt x="111184" y="242389"/>
                  </a:lnTo>
                  <a:lnTo>
                    <a:pt x="138716" y="206745"/>
                  </a:lnTo>
                  <a:lnTo>
                    <a:pt x="168783" y="173402"/>
                  </a:lnTo>
                  <a:lnTo>
                    <a:pt x="201236" y="142512"/>
                  </a:lnTo>
                  <a:lnTo>
                    <a:pt x="235928" y="114226"/>
                  </a:lnTo>
                  <a:lnTo>
                    <a:pt x="272711" y="88698"/>
                  </a:lnTo>
                  <a:lnTo>
                    <a:pt x="311436" y="66080"/>
                  </a:lnTo>
                  <a:lnTo>
                    <a:pt x="351954" y="46523"/>
                  </a:lnTo>
                  <a:lnTo>
                    <a:pt x="394118" y="30181"/>
                  </a:lnTo>
                  <a:lnTo>
                    <a:pt x="437779" y="17205"/>
                  </a:lnTo>
                  <a:lnTo>
                    <a:pt x="482789" y="7748"/>
                  </a:lnTo>
                  <a:lnTo>
                    <a:pt x="528999" y="1962"/>
                  </a:lnTo>
                  <a:lnTo>
                    <a:pt x="576262" y="0"/>
                  </a:lnTo>
                  <a:lnTo>
                    <a:pt x="623525" y="1962"/>
                  </a:lnTo>
                  <a:lnTo>
                    <a:pt x="669735" y="7748"/>
                  </a:lnTo>
                  <a:lnTo>
                    <a:pt x="714745" y="17205"/>
                  </a:lnTo>
                  <a:lnTo>
                    <a:pt x="758406" y="30181"/>
                  </a:lnTo>
                  <a:lnTo>
                    <a:pt x="800570" y="46523"/>
                  </a:lnTo>
                  <a:lnTo>
                    <a:pt x="841088" y="66080"/>
                  </a:lnTo>
                  <a:lnTo>
                    <a:pt x="879813" y="88698"/>
                  </a:lnTo>
                  <a:lnTo>
                    <a:pt x="916596" y="114226"/>
                  </a:lnTo>
                  <a:lnTo>
                    <a:pt x="951288" y="142512"/>
                  </a:lnTo>
                  <a:lnTo>
                    <a:pt x="983741" y="173402"/>
                  </a:lnTo>
                  <a:lnTo>
                    <a:pt x="1013808" y="206745"/>
                  </a:lnTo>
                  <a:lnTo>
                    <a:pt x="1041340" y="242389"/>
                  </a:lnTo>
                  <a:lnTo>
                    <a:pt x="1066187" y="280180"/>
                  </a:lnTo>
                  <a:lnTo>
                    <a:pt x="1088203" y="319967"/>
                  </a:lnTo>
                  <a:lnTo>
                    <a:pt x="1107239" y="361598"/>
                  </a:lnTo>
                  <a:lnTo>
                    <a:pt x="1123146" y="404920"/>
                  </a:lnTo>
                  <a:lnTo>
                    <a:pt x="1135777" y="449781"/>
                  </a:lnTo>
                  <a:lnTo>
                    <a:pt x="1144982" y="496028"/>
                  </a:lnTo>
                  <a:lnTo>
                    <a:pt x="1150614" y="543510"/>
                  </a:lnTo>
                  <a:lnTo>
                    <a:pt x="1152525" y="592074"/>
                  </a:lnTo>
                  <a:lnTo>
                    <a:pt x="1150614" y="640638"/>
                  </a:lnTo>
                  <a:lnTo>
                    <a:pt x="1144982" y="688122"/>
                  </a:lnTo>
                  <a:lnTo>
                    <a:pt x="1135777" y="734374"/>
                  </a:lnTo>
                  <a:lnTo>
                    <a:pt x="1123146" y="779240"/>
                  </a:lnTo>
                  <a:lnTo>
                    <a:pt x="1107239" y="822569"/>
                  </a:lnTo>
                  <a:lnTo>
                    <a:pt x="1088203" y="864207"/>
                  </a:lnTo>
                  <a:lnTo>
                    <a:pt x="1066187" y="904003"/>
                  </a:lnTo>
                  <a:lnTo>
                    <a:pt x="1041340" y="941803"/>
                  </a:lnTo>
                  <a:lnTo>
                    <a:pt x="1013808" y="977456"/>
                  </a:lnTo>
                  <a:lnTo>
                    <a:pt x="983741" y="1010808"/>
                  </a:lnTo>
                  <a:lnTo>
                    <a:pt x="951288" y="1041708"/>
                  </a:lnTo>
                  <a:lnTo>
                    <a:pt x="916596" y="1070003"/>
                  </a:lnTo>
                  <a:lnTo>
                    <a:pt x="879813" y="1095540"/>
                  </a:lnTo>
                  <a:lnTo>
                    <a:pt x="841088" y="1118167"/>
                  </a:lnTo>
                  <a:lnTo>
                    <a:pt x="800570" y="1137731"/>
                  </a:lnTo>
                  <a:lnTo>
                    <a:pt x="758406" y="1154080"/>
                  </a:lnTo>
                  <a:lnTo>
                    <a:pt x="714745" y="1167061"/>
                  </a:lnTo>
                  <a:lnTo>
                    <a:pt x="669735" y="1176523"/>
                  </a:lnTo>
                  <a:lnTo>
                    <a:pt x="623525" y="1182311"/>
                  </a:lnTo>
                  <a:lnTo>
                    <a:pt x="576262" y="1184275"/>
                  </a:lnTo>
                  <a:lnTo>
                    <a:pt x="528999" y="1182311"/>
                  </a:lnTo>
                  <a:lnTo>
                    <a:pt x="482789" y="1176523"/>
                  </a:lnTo>
                  <a:lnTo>
                    <a:pt x="437779" y="1167061"/>
                  </a:lnTo>
                  <a:lnTo>
                    <a:pt x="394118" y="1154080"/>
                  </a:lnTo>
                  <a:lnTo>
                    <a:pt x="351954" y="1137731"/>
                  </a:lnTo>
                  <a:lnTo>
                    <a:pt x="311436" y="1118167"/>
                  </a:lnTo>
                  <a:lnTo>
                    <a:pt x="272711" y="1095540"/>
                  </a:lnTo>
                  <a:lnTo>
                    <a:pt x="235928" y="1070003"/>
                  </a:lnTo>
                  <a:lnTo>
                    <a:pt x="201236" y="1041708"/>
                  </a:lnTo>
                  <a:lnTo>
                    <a:pt x="168783" y="1010808"/>
                  </a:lnTo>
                  <a:lnTo>
                    <a:pt x="138716" y="977456"/>
                  </a:lnTo>
                  <a:lnTo>
                    <a:pt x="111184" y="941803"/>
                  </a:lnTo>
                  <a:lnTo>
                    <a:pt x="86337" y="904003"/>
                  </a:lnTo>
                  <a:lnTo>
                    <a:pt x="64321" y="864207"/>
                  </a:lnTo>
                  <a:lnTo>
                    <a:pt x="45285" y="822569"/>
                  </a:lnTo>
                  <a:lnTo>
                    <a:pt x="29378" y="779240"/>
                  </a:lnTo>
                  <a:lnTo>
                    <a:pt x="16747" y="734374"/>
                  </a:lnTo>
                  <a:lnTo>
                    <a:pt x="7542" y="688122"/>
                  </a:lnTo>
                  <a:lnTo>
                    <a:pt x="1910" y="640638"/>
                  </a:lnTo>
                  <a:lnTo>
                    <a:pt x="0" y="592074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97814" y="2875280"/>
            <a:ext cx="40703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80" dirty="0">
                <a:solidFill>
                  <a:srgbClr val="FFFFFF"/>
                </a:solidFill>
                <a:latin typeface="Times New Roman"/>
                <a:cs typeface="Times New Roman"/>
              </a:rPr>
              <a:t>49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21638" y="2818891"/>
            <a:ext cx="95758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35255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Членов профкома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314694" y="2131652"/>
            <a:ext cx="2701290" cy="84137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02870">
              <a:lnSpc>
                <a:spcPct val="100000"/>
              </a:lnSpc>
              <a:spcBef>
                <a:spcPts val="890"/>
              </a:spcBef>
            </a:pP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Заседаний</a:t>
            </a:r>
            <a:r>
              <a:rPr sz="1800" b="1" spc="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профкома</a:t>
            </a:r>
            <a:r>
              <a:rPr sz="1800" b="1" spc="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–</a:t>
            </a:r>
            <a:r>
              <a:rPr sz="1800" b="1" spc="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0" dirty="0">
                <a:solidFill>
                  <a:srgbClr val="0000FF"/>
                </a:solidFill>
                <a:latin typeface="Times New Roman"/>
                <a:cs typeface="Times New Roman"/>
              </a:rPr>
              <a:t>7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Заседаний </a:t>
            </a:r>
            <a:r>
              <a:rPr sz="1800" b="1" spc="-20" dirty="0">
                <a:solidFill>
                  <a:srgbClr val="0000FF"/>
                </a:solidFill>
                <a:latin typeface="Times New Roman"/>
                <a:cs typeface="Times New Roman"/>
              </a:rPr>
              <a:t>президиума</a:t>
            </a:r>
            <a:r>
              <a:rPr sz="1800" b="1" spc="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–</a:t>
            </a:r>
            <a:r>
              <a:rPr sz="1800" b="1" spc="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spc="-50" dirty="0">
                <a:solidFill>
                  <a:srgbClr val="0000FF"/>
                </a:solidFill>
                <a:latin typeface="Times New Roman"/>
                <a:cs typeface="Times New Roman"/>
              </a:rPr>
              <a:t>6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590675" y="944625"/>
            <a:ext cx="5485130" cy="4098925"/>
            <a:chOff x="1590675" y="944625"/>
            <a:chExt cx="5485130" cy="4098925"/>
          </a:xfrm>
        </p:grpSpPr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2000" y="3468687"/>
              <a:ext cx="2503424" cy="15748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90675" y="3435349"/>
              <a:ext cx="2733675" cy="15748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25825" y="944625"/>
              <a:ext cx="2982849" cy="21605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41486" y="4843826"/>
            <a:ext cx="106680" cy="128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5"/>
              </a:lnSpc>
            </a:pPr>
            <a:r>
              <a:rPr sz="900" spc="-55" dirty="0">
                <a:solidFill>
                  <a:srgbClr val="888888"/>
                </a:solidFill>
                <a:latin typeface="Times New Roman"/>
                <a:cs typeface="Times New Roman"/>
              </a:rPr>
              <a:t>20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-1"/>
            <a:ext cx="9144000" cy="5143500"/>
            <a:chOff x="0" y="-1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1"/>
              <a:ext cx="9144000" cy="51435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439155" y="2336292"/>
              <a:ext cx="146685" cy="638810"/>
            </a:xfrm>
            <a:custGeom>
              <a:avLst/>
              <a:gdLst/>
              <a:ahLst/>
              <a:cxnLst/>
              <a:rect l="l" t="t" r="r" b="b"/>
              <a:pathLst>
                <a:path w="146685" h="638810">
                  <a:moveTo>
                    <a:pt x="146303" y="0"/>
                  </a:moveTo>
                  <a:lnTo>
                    <a:pt x="0" y="0"/>
                  </a:lnTo>
                  <a:lnTo>
                    <a:pt x="0" y="638556"/>
                  </a:lnTo>
                  <a:lnTo>
                    <a:pt x="146303" y="638556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39155" y="2336292"/>
              <a:ext cx="146685" cy="638810"/>
            </a:xfrm>
            <a:custGeom>
              <a:avLst/>
              <a:gdLst/>
              <a:ahLst/>
              <a:cxnLst/>
              <a:rect l="l" t="t" r="r" b="b"/>
              <a:pathLst>
                <a:path w="146685" h="638810">
                  <a:moveTo>
                    <a:pt x="0" y="638556"/>
                  </a:moveTo>
                  <a:lnTo>
                    <a:pt x="146303" y="638556"/>
                  </a:lnTo>
                  <a:lnTo>
                    <a:pt x="146303" y="0"/>
                  </a:lnTo>
                  <a:lnTo>
                    <a:pt x="0" y="0"/>
                  </a:lnTo>
                  <a:lnTo>
                    <a:pt x="0" y="638556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2583" y="2930651"/>
              <a:ext cx="146685" cy="44450"/>
            </a:xfrm>
            <a:custGeom>
              <a:avLst/>
              <a:gdLst/>
              <a:ahLst/>
              <a:cxnLst/>
              <a:rect l="l" t="t" r="r" b="b"/>
              <a:pathLst>
                <a:path w="146684" h="44450">
                  <a:moveTo>
                    <a:pt x="146303" y="0"/>
                  </a:moveTo>
                  <a:lnTo>
                    <a:pt x="0" y="0"/>
                  </a:lnTo>
                  <a:lnTo>
                    <a:pt x="0" y="44195"/>
                  </a:lnTo>
                  <a:lnTo>
                    <a:pt x="146303" y="44195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2583" y="2930651"/>
              <a:ext cx="146685" cy="44450"/>
            </a:xfrm>
            <a:custGeom>
              <a:avLst/>
              <a:gdLst/>
              <a:ahLst/>
              <a:cxnLst/>
              <a:rect l="l" t="t" r="r" b="b"/>
              <a:pathLst>
                <a:path w="146684" h="44450">
                  <a:moveTo>
                    <a:pt x="0" y="44195"/>
                  </a:moveTo>
                  <a:lnTo>
                    <a:pt x="146303" y="44195"/>
                  </a:lnTo>
                  <a:lnTo>
                    <a:pt x="146303" y="0"/>
                  </a:lnTo>
                  <a:lnTo>
                    <a:pt x="0" y="0"/>
                  </a:lnTo>
                  <a:lnTo>
                    <a:pt x="0" y="44195"/>
                  </a:lnTo>
                  <a:close/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03375" y="2886455"/>
              <a:ext cx="146685" cy="88900"/>
            </a:xfrm>
            <a:custGeom>
              <a:avLst/>
              <a:gdLst/>
              <a:ahLst/>
              <a:cxnLst/>
              <a:rect l="l" t="t" r="r" b="b"/>
              <a:pathLst>
                <a:path w="146684" h="88900">
                  <a:moveTo>
                    <a:pt x="146303" y="0"/>
                  </a:moveTo>
                  <a:lnTo>
                    <a:pt x="0" y="0"/>
                  </a:lnTo>
                  <a:lnTo>
                    <a:pt x="0" y="88392"/>
                  </a:lnTo>
                  <a:lnTo>
                    <a:pt x="146303" y="88392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03375" y="2886455"/>
              <a:ext cx="146685" cy="88900"/>
            </a:xfrm>
            <a:custGeom>
              <a:avLst/>
              <a:gdLst/>
              <a:ahLst/>
              <a:cxnLst/>
              <a:rect l="l" t="t" r="r" b="b"/>
              <a:pathLst>
                <a:path w="146684" h="88900">
                  <a:moveTo>
                    <a:pt x="0" y="88392"/>
                  </a:moveTo>
                  <a:lnTo>
                    <a:pt x="146303" y="88392"/>
                  </a:lnTo>
                  <a:lnTo>
                    <a:pt x="146303" y="0"/>
                  </a:lnTo>
                  <a:lnTo>
                    <a:pt x="0" y="0"/>
                  </a:lnTo>
                  <a:lnTo>
                    <a:pt x="0" y="88392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44167" y="2785872"/>
              <a:ext cx="146685" cy="189230"/>
            </a:xfrm>
            <a:custGeom>
              <a:avLst/>
              <a:gdLst/>
              <a:ahLst/>
              <a:cxnLst/>
              <a:rect l="l" t="t" r="r" b="b"/>
              <a:pathLst>
                <a:path w="146684" h="189230">
                  <a:moveTo>
                    <a:pt x="146303" y="0"/>
                  </a:moveTo>
                  <a:lnTo>
                    <a:pt x="0" y="0"/>
                  </a:lnTo>
                  <a:lnTo>
                    <a:pt x="0" y="188975"/>
                  </a:lnTo>
                  <a:lnTo>
                    <a:pt x="146303" y="188975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44167" y="2785872"/>
              <a:ext cx="146685" cy="189230"/>
            </a:xfrm>
            <a:custGeom>
              <a:avLst/>
              <a:gdLst/>
              <a:ahLst/>
              <a:cxnLst/>
              <a:rect l="l" t="t" r="r" b="b"/>
              <a:pathLst>
                <a:path w="146684" h="189230">
                  <a:moveTo>
                    <a:pt x="0" y="188975"/>
                  </a:moveTo>
                  <a:lnTo>
                    <a:pt x="146303" y="188975"/>
                  </a:lnTo>
                  <a:lnTo>
                    <a:pt x="146303" y="0"/>
                  </a:lnTo>
                  <a:lnTo>
                    <a:pt x="0" y="0"/>
                  </a:lnTo>
                  <a:lnTo>
                    <a:pt x="0" y="188975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84960" y="2769107"/>
              <a:ext cx="146685" cy="205740"/>
            </a:xfrm>
            <a:custGeom>
              <a:avLst/>
              <a:gdLst/>
              <a:ahLst/>
              <a:cxnLst/>
              <a:rect l="l" t="t" r="r" b="b"/>
              <a:pathLst>
                <a:path w="146685" h="205739">
                  <a:moveTo>
                    <a:pt x="146303" y="0"/>
                  </a:moveTo>
                  <a:lnTo>
                    <a:pt x="0" y="0"/>
                  </a:lnTo>
                  <a:lnTo>
                    <a:pt x="0" y="205739"/>
                  </a:lnTo>
                  <a:lnTo>
                    <a:pt x="146303" y="205739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84960" y="2769107"/>
              <a:ext cx="146685" cy="205740"/>
            </a:xfrm>
            <a:custGeom>
              <a:avLst/>
              <a:gdLst/>
              <a:ahLst/>
              <a:cxnLst/>
              <a:rect l="l" t="t" r="r" b="b"/>
              <a:pathLst>
                <a:path w="146685" h="205739">
                  <a:moveTo>
                    <a:pt x="0" y="205739"/>
                  </a:moveTo>
                  <a:lnTo>
                    <a:pt x="146303" y="205739"/>
                  </a:lnTo>
                  <a:lnTo>
                    <a:pt x="146303" y="0"/>
                  </a:lnTo>
                  <a:lnTo>
                    <a:pt x="0" y="0"/>
                  </a:lnTo>
                  <a:lnTo>
                    <a:pt x="0" y="205739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25751" y="2749295"/>
              <a:ext cx="146685" cy="226060"/>
            </a:xfrm>
            <a:custGeom>
              <a:avLst/>
              <a:gdLst/>
              <a:ahLst/>
              <a:cxnLst/>
              <a:rect l="l" t="t" r="r" b="b"/>
              <a:pathLst>
                <a:path w="146685" h="226060">
                  <a:moveTo>
                    <a:pt x="146304" y="0"/>
                  </a:moveTo>
                  <a:lnTo>
                    <a:pt x="0" y="0"/>
                  </a:lnTo>
                  <a:lnTo>
                    <a:pt x="0" y="225551"/>
                  </a:lnTo>
                  <a:lnTo>
                    <a:pt x="146304" y="225551"/>
                  </a:lnTo>
                  <a:lnTo>
                    <a:pt x="146304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825751" y="2749295"/>
              <a:ext cx="146685" cy="226060"/>
            </a:xfrm>
            <a:custGeom>
              <a:avLst/>
              <a:gdLst/>
              <a:ahLst/>
              <a:cxnLst/>
              <a:rect l="l" t="t" r="r" b="b"/>
              <a:pathLst>
                <a:path w="146685" h="226060">
                  <a:moveTo>
                    <a:pt x="0" y="225551"/>
                  </a:moveTo>
                  <a:lnTo>
                    <a:pt x="146304" y="225551"/>
                  </a:lnTo>
                  <a:lnTo>
                    <a:pt x="146304" y="0"/>
                  </a:lnTo>
                  <a:lnTo>
                    <a:pt x="0" y="0"/>
                  </a:lnTo>
                  <a:lnTo>
                    <a:pt x="0" y="225551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66544" y="2709672"/>
              <a:ext cx="146685" cy="265430"/>
            </a:xfrm>
            <a:custGeom>
              <a:avLst/>
              <a:gdLst/>
              <a:ahLst/>
              <a:cxnLst/>
              <a:rect l="l" t="t" r="r" b="b"/>
              <a:pathLst>
                <a:path w="146685" h="265430">
                  <a:moveTo>
                    <a:pt x="146304" y="0"/>
                  </a:moveTo>
                  <a:lnTo>
                    <a:pt x="0" y="0"/>
                  </a:lnTo>
                  <a:lnTo>
                    <a:pt x="0" y="265175"/>
                  </a:lnTo>
                  <a:lnTo>
                    <a:pt x="146304" y="265175"/>
                  </a:lnTo>
                  <a:lnTo>
                    <a:pt x="146304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066544" y="2709672"/>
              <a:ext cx="146685" cy="265430"/>
            </a:xfrm>
            <a:custGeom>
              <a:avLst/>
              <a:gdLst/>
              <a:ahLst/>
              <a:cxnLst/>
              <a:rect l="l" t="t" r="r" b="b"/>
              <a:pathLst>
                <a:path w="146685" h="265430">
                  <a:moveTo>
                    <a:pt x="0" y="265175"/>
                  </a:moveTo>
                  <a:lnTo>
                    <a:pt x="146304" y="265175"/>
                  </a:lnTo>
                  <a:lnTo>
                    <a:pt x="146304" y="0"/>
                  </a:lnTo>
                  <a:lnTo>
                    <a:pt x="0" y="0"/>
                  </a:lnTo>
                  <a:lnTo>
                    <a:pt x="0" y="265175"/>
                  </a:lnTo>
                  <a:close/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307335" y="2680716"/>
              <a:ext cx="146685" cy="294640"/>
            </a:xfrm>
            <a:custGeom>
              <a:avLst/>
              <a:gdLst/>
              <a:ahLst/>
              <a:cxnLst/>
              <a:rect l="l" t="t" r="r" b="b"/>
              <a:pathLst>
                <a:path w="146685" h="294639">
                  <a:moveTo>
                    <a:pt x="146304" y="0"/>
                  </a:moveTo>
                  <a:lnTo>
                    <a:pt x="0" y="0"/>
                  </a:lnTo>
                  <a:lnTo>
                    <a:pt x="0" y="294131"/>
                  </a:lnTo>
                  <a:lnTo>
                    <a:pt x="146304" y="294131"/>
                  </a:lnTo>
                  <a:lnTo>
                    <a:pt x="146304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307335" y="2680716"/>
              <a:ext cx="146685" cy="294640"/>
            </a:xfrm>
            <a:custGeom>
              <a:avLst/>
              <a:gdLst/>
              <a:ahLst/>
              <a:cxnLst/>
              <a:rect l="l" t="t" r="r" b="b"/>
              <a:pathLst>
                <a:path w="146685" h="294639">
                  <a:moveTo>
                    <a:pt x="0" y="294131"/>
                  </a:moveTo>
                  <a:lnTo>
                    <a:pt x="146304" y="294131"/>
                  </a:lnTo>
                  <a:lnTo>
                    <a:pt x="146304" y="0"/>
                  </a:lnTo>
                  <a:lnTo>
                    <a:pt x="0" y="0"/>
                  </a:lnTo>
                  <a:lnTo>
                    <a:pt x="0" y="294131"/>
                  </a:lnTo>
                  <a:close/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548127" y="2665476"/>
              <a:ext cx="146685" cy="309880"/>
            </a:xfrm>
            <a:custGeom>
              <a:avLst/>
              <a:gdLst/>
              <a:ahLst/>
              <a:cxnLst/>
              <a:rect l="l" t="t" r="r" b="b"/>
              <a:pathLst>
                <a:path w="146685" h="309880">
                  <a:moveTo>
                    <a:pt x="146304" y="0"/>
                  </a:moveTo>
                  <a:lnTo>
                    <a:pt x="0" y="0"/>
                  </a:lnTo>
                  <a:lnTo>
                    <a:pt x="0" y="309372"/>
                  </a:lnTo>
                  <a:lnTo>
                    <a:pt x="146304" y="309372"/>
                  </a:lnTo>
                  <a:lnTo>
                    <a:pt x="146304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548127" y="2665476"/>
              <a:ext cx="146685" cy="309880"/>
            </a:xfrm>
            <a:custGeom>
              <a:avLst/>
              <a:gdLst/>
              <a:ahLst/>
              <a:cxnLst/>
              <a:rect l="l" t="t" r="r" b="b"/>
              <a:pathLst>
                <a:path w="146685" h="309880">
                  <a:moveTo>
                    <a:pt x="0" y="309372"/>
                  </a:moveTo>
                  <a:lnTo>
                    <a:pt x="146304" y="309372"/>
                  </a:lnTo>
                  <a:lnTo>
                    <a:pt x="146304" y="0"/>
                  </a:lnTo>
                  <a:lnTo>
                    <a:pt x="0" y="0"/>
                  </a:lnTo>
                  <a:lnTo>
                    <a:pt x="0" y="309372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788920" y="2651760"/>
              <a:ext cx="146685" cy="323215"/>
            </a:xfrm>
            <a:custGeom>
              <a:avLst/>
              <a:gdLst/>
              <a:ahLst/>
              <a:cxnLst/>
              <a:rect l="l" t="t" r="r" b="b"/>
              <a:pathLst>
                <a:path w="146685" h="323214">
                  <a:moveTo>
                    <a:pt x="146304" y="0"/>
                  </a:moveTo>
                  <a:lnTo>
                    <a:pt x="0" y="0"/>
                  </a:lnTo>
                  <a:lnTo>
                    <a:pt x="0" y="323088"/>
                  </a:lnTo>
                  <a:lnTo>
                    <a:pt x="146304" y="323088"/>
                  </a:lnTo>
                  <a:lnTo>
                    <a:pt x="146304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788920" y="2651760"/>
              <a:ext cx="146685" cy="323215"/>
            </a:xfrm>
            <a:custGeom>
              <a:avLst/>
              <a:gdLst/>
              <a:ahLst/>
              <a:cxnLst/>
              <a:rect l="l" t="t" r="r" b="b"/>
              <a:pathLst>
                <a:path w="146685" h="323214">
                  <a:moveTo>
                    <a:pt x="0" y="323088"/>
                  </a:moveTo>
                  <a:lnTo>
                    <a:pt x="146304" y="323088"/>
                  </a:lnTo>
                  <a:lnTo>
                    <a:pt x="146304" y="0"/>
                  </a:lnTo>
                  <a:lnTo>
                    <a:pt x="0" y="0"/>
                  </a:lnTo>
                  <a:lnTo>
                    <a:pt x="0" y="323088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029711" y="2610611"/>
              <a:ext cx="146685" cy="364490"/>
            </a:xfrm>
            <a:custGeom>
              <a:avLst/>
              <a:gdLst/>
              <a:ahLst/>
              <a:cxnLst/>
              <a:rect l="l" t="t" r="r" b="b"/>
              <a:pathLst>
                <a:path w="146685" h="364489">
                  <a:moveTo>
                    <a:pt x="146304" y="0"/>
                  </a:moveTo>
                  <a:lnTo>
                    <a:pt x="0" y="0"/>
                  </a:lnTo>
                  <a:lnTo>
                    <a:pt x="0" y="364236"/>
                  </a:lnTo>
                  <a:lnTo>
                    <a:pt x="146304" y="364236"/>
                  </a:lnTo>
                  <a:lnTo>
                    <a:pt x="146304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029711" y="2610611"/>
              <a:ext cx="146685" cy="364490"/>
            </a:xfrm>
            <a:custGeom>
              <a:avLst/>
              <a:gdLst/>
              <a:ahLst/>
              <a:cxnLst/>
              <a:rect l="l" t="t" r="r" b="b"/>
              <a:pathLst>
                <a:path w="146685" h="364489">
                  <a:moveTo>
                    <a:pt x="0" y="364236"/>
                  </a:moveTo>
                  <a:lnTo>
                    <a:pt x="146304" y="364236"/>
                  </a:lnTo>
                  <a:lnTo>
                    <a:pt x="146304" y="0"/>
                  </a:lnTo>
                  <a:lnTo>
                    <a:pt x="0" y="0"/>
                  </a:lnTo>
                  <a:lnTo>
                    <a:pt x="0" y="364236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270503" y="2593848"/>
              <a:ext cx="146685" cy="381000"/>
            </a:xfrm>
            <a:custGeom>
              <a:avLst/>
              <a:gdLst/>
              <a:ahLst/>
              <a:cxnLst/>
              <a:rect l="l" t="t" r="r" b="b"/>
              <a:pathLst>
                <a:path w="146685" h="381000">
                  <a:moveTo>
                    <a:pt x="146303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146303" y="381000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270503" y="2593848"/>
              <a:ext cx="146685" cy="381000"/>
            </a:xfrm>
            <a:custGeom>
              <a:avLst/>
              <a:gdLst/>
              <a:ahLst/>
              <a:cxnLst/>
              <a:rect l="l" t="t" r="r" b="b"/>
              <a:pathLst>
                <a:path w="146685" h="381000">
                  <a:moveTo>
                    <a:pt x="0" y="381000"/>
                  </a:moveTo>
                  <a:lnTo>
                    <a:pt x="146303" y="381000"/>
                  </a:lnTo>
                  <a:lnTo>
                    <a:pt x="146303" y="0"/>
                  </a:lnTo>
                  <a:lnTo>
                    <a:pt x="0" y="0"/>
                  </a:lnTo>
                  <a:lnTo>
                    <a:pt x="0" y="38100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511296" y="2589276"/>
              <a:ext cx="146685" cy="386080"/>
            </a:xfrm>
            <a:custGeom>
              <a:avLst/>
              <a:gdLst/>
              <a:ahLst/>
              <a:cxnLst/>
              <a:rect l="l" t="t" r="r" b="b"/>
              <a:pathLst>
                <a:path w="146685" h="386080">
                  <a:moveTo>
                    <a:pt x="146303" y="0"/>
                  </a:moveTo>
                  <a:lnTo>
                    <a:pt x="0" y="0"/>
                  </a:lnTo>
                  <a:lnTo>
                    <a:pt x="0" y="385572"/>
                  </a:lnTo>
                  <a:lnTo>
                    <a:pt x="146303" y="385572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511296" y="2589276"/>
              <a:ext cx="146685" cy="386080"/>
            </a:xfrm>
            <a:custGeom>
              <a:avLst/>
              <a:gdLst/>
              <a:ahLst/>
              <a:cxnLst/>
              <a:rect l="l" t="t" r="r" b="b"/>
              <a:pathLst>
                <a:path w="146685" h="386080">
                  <a:moveTo>
                    <a:pt x="0" y="385572"/>
                  </a:moveTo>
                  <a:lnTo>
                    <a:pt x="146303" y="385572"/>
                  </a:lnTo>
                  <a:lnTo>
                    <a:pt x="146303" y="0"/>
                  </a:lnTo>
                  <a:lnTo>
                    <a:pt x="0" y="0"/>
                  </a:lnTo>
                  <a:lnTo>
                    <a:pt x="0" y="385572"/>
                  </a:lnTo>
                  <a:close/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752088" y="2577083"/>
              <a:ext cx="146685" cy="398145"/>
            </a:xfrm>
            <a:custGeom>
              <a:avLst/>
              <a:gdLst/>
              <a:ahLst/>
              <a:cxnLst/>
              <a:rect l="l" t="t" r="r" b="b"/>
              <a:pathLst>
                <a:path w="146685" h="398144">
                  <a:moveTo>
                    <a:pt x="146303" y="0"/>
                  </a:moveTo>
                  <a:lnTo>
                    <a:pt x="0" y="0"/>
                  </a:lnTo>
                  <a:lnTo>
                    <a:pt x="0" y="397763"/>
                  </a:lnTo>
                  <a:lnTo>
                    <a:pt x="146303" y="397763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752088" y="2577083"/>
              <a:ext cx="146685" cy="398145"/>
            </a:xfrm>
            <a:custGeom>
              <a:avLst/>
              <a:gdLst/>
              <a:ahLst/>
              <a:cxnLst/>
              <a:rect l="l" t="t" r="r" b="b"/>
              <a:pathLst>
                <a:path w="146685" h="398144">
                  <a:moveTo>
                    <a:pt x="0" y="397763"/>
                  </a:moveTo>
                  <a:lnTo>
                    <a:pt x="146303" y="397763"/>
                  </a:lnTo>
                  <a:lnTo>
                    <a:pt x="146303" y="0"/>
                  </a:lnTo>
                  <a:lnTo>
                    <a:pt x="0" y="0"/>
                  </a:lnTo>
                  <a:lnTo>
                    <a:pt x="0" y="397763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994403" y="2548127"/>
              <a:ext cx="144780" cy="426720"/>
            </a:xfrm>
            <a:custGeom>
              <a:avLst/>
              <a:gdLst/>
              <a:ahLst/>
              <a:cxnLst/>
              <a:rect l="l" t="t" r="r" b="b"/>
              <a:pathLst>
                <a:path w="144779" h="426719">
                  <a:moveTo>
                    <a:pt x="144779" y="0"/>
                  </a:moveTo>
                  <a:lnTo>
                    <a:pt x="0" y="0"/>
                  </a:lnTo>
                  <a:lnTo>
                    <a:pt x="0" y="426719"/>
                  </a:lnTo>
                  <a:lnTo>
                    <a:pt x="144779" y="426719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994403" y="2548127"/>
              <a:ext cx="144780" cy="426720"/>
            </a:xfrm>
            <a:custGeom>
              <a:avLst/>
              <a:gdLst/>
              <a:ahLst/>
              <a:cxnLst/>
              <a:rect l="l" t="t" r="r" b="b"/>
              <a:pathLst>
                <a:path w="144779" h="426719">
                  <a:moveTo>
                    <a:pt x="0" y="426719"/>
                  </a:moveTo>
                  <a:lnTo>
                    <a:pt x="144779" y="426719"/>
                  </a:lnTo>
                  <a:lnTo>
                    <a:pt x="144779" y="0"/>
                  </a:lnTo>
                  <a:lnTo>
                    <a:pt x="0" y="0"/>
                  </a:lnTo>
                  <a:lnTo>
                    <a:pt x="0" y="426719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235196" y="2548127"/>
              <a:ext cx="144780" cy="426720"/>
            </a:xfrm>
            <a:custGeom>
              <a:avLst/>
              <a:gdLst/>
              <a:ahLst/>
              <a:cxnLst/>
              <a:rect l="l" t="t" r="r" b="b"/>
              <a:pathLst>
                <a:path w="144779" h="426719">
                  <a:moveTo>
                    <a:pt x="144779" y="0"/>
                  </a:moveTo>
                  <a:lnTo>
                    <a:pt x="0" y="0"/>
                  </a:lnTo>
                  <a:lnTo>
                    <a:pt x="0" y="426719"/>
                  </a:lnTo>
                  <a:lnTo>
                    <a:pt x="144779" y="426719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235196" y="2548127"/>
              <a:ext cx="144780" cy="426720"/>
            </a:xfrm>
            <a:custGeom>
              <a:avLst/>
              <a:gdLst/>
              <a:ahLst/>
              <a:cxnLst/>
              <a:rect l="l" t="t" r="r" b="b"/>
              <a:pathLst>
                <a:path w="144779" h="426719">
                  <a:moveTo>
                    <a:pt x="0" y="426719"/>
                  </a:moveTo>
                  <a:lnTo>
                    <a:pt x="144779" y="426719"/>
                  </a:lnTo>
                  <a:lnTo>
                    <a:pt x="144779" y="0"/>
                  </a:lnTo>
                  <a:lnTo>
                    <a:pt x="0" y="0"/>
                  </a:lnTo>
                  <a:lnTo>
                    <a:pt x="0" y="426719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475988" y="2514600"/>
              <a:ext cx="144780" cy="460375"/>
            </a:xfrm>
            <a:custGeom>
              <a:avLst/>
              <a:gdLst/>
              <a:ahLst/>
              <a:cxnLst/>
              <a:rect l="l" t="t" r="r" b="b"/>
              <a:pathLst>
                <a:path w="144779" h="460375">
                  <a:moveTo>
                    <a:pt x="144779" y="0"/>
                  </a:moveTo>
                  <a:lnTo>
                    <a:pt x="0" y="0"/>
                  </a:lnTo>
                  <a:lnTo>
                    <a:pt x="0" y="460248"/>
                  </a:lnTo>
                  <a:lnTo>
                    <a:pt x="144779" y="460248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475988" y="2514600"/>
              <a:ext cx="144780" cy="460375"/>
            </a:xfrm>
            <a:custGeom>
              <a:avLst/>
              <a:gdLst/>
              <a:ahLst/>
              <a:cxnLst/>
              <a:rect l="l" t="t" r="r" b="b"/>
              <a:pathLst>
                <a:path w="144779" h="460375">
                  <a:moveTo>
                    <a:pt x="0" y="460248"/>
                  </a:moveTo>
                  <a:lnTo>
                    <a:pt x="144779" y="460248"/>
                  </a:lnTo>
                  <a:lnTo>
                    <a:pt x="144779" y="0"/>
                  </a:lnTo>
                  <a:lnTo>
                    <a:pt x="0" y="0"/>
                  </a:lnTo>
                  <a:lnTo>
                    <a:pt x="0" y="460248"/>
                  </a:lnTo>
                  <a:close/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716779" y="2447544"/>
              <a:ext cx="144780" cy="527685"/>
            </a:xfrm>
            <a:custGeom>
              <a:avLst/>
              <a:gdLst/>
              <a:ahLst/>
              <a:cxnLst/>
              <a:rect l="l" t="t" r="r" b="b"/>
              <a:pathLst>
                <a:path w="144779" h="527685">
                  <a:moveTo>
                    <a:pt x="144779" y="0"/>
                  </a:moveTo>
                  <a:lnTo>
                    <a:pt x="0" y="0"/>
                  </a:lnTo>
                  <a:lnTo>
                    <a:pt x="0" y="527304"/>
                  </a:lnTo>
                  <a:lnTo>
                    <a:pt x="144779" y="527304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716779" y="2447544"/>
              <a:ext cx="144780" cy="527685"/>
            </a:xfrm>
            <a:custGeom>
              <a:avLst/>
              <a:gdLst/>
              <a:ahLst/>
              <a:cxnLst/>
              <a:rect l="l" t="t" r="r" b="b"/>
              <a:pathLst>
                <a:path w="144779" h="527685">
                  <a:moveTo>
                    <a:pt x="0" y="527304"/>
                  </a:moveTo>
                  <a:lnTo>
                    <a:pt x="144779" y="527304"/>
                  </a:lnTo>
                  <a:lnTo>
                    <a:pt x="144779" y="0"/>
                  </a:lnTo>
                  <a:lnTo>
                    <a:pt x="0" y="0"/>
                  </a:lnTo>
                  <a:lnTo>
                    <a:pt x="0" y="527304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957571" y="2423160"/>
              <a:ext cx="144780" cy="551815"/>
            </a:xfrm>
            <a:custGeom>
              <a:avLst/>
              <a:gdLst/>
              <a:ahLst/>
              <a:cxnLst/>
              <a:rect l="l" t="t" r="r" b="b"/>
              <a:pathLst>
                <a:path w="144779" h="551814">
                  <a:moveTo>
                    <a:pt x="144779" y="0"/>
                  </a:moveTo>
                  <a:lnTo>
                    <a:pt x="0" y="0"/>
                  </a:lnTo>
                  <a:lnTo>
                    <a:pt x="0" y="551688"/>
                  </a:lnTo>
                  <a:lnTo>
                    <a:pt x="144779" y="551688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957571" y="2423160"/>
              <a:ext cx="144780" cy="551815"/>
            </a:xfrm>
            <a:custGeom>
              <a:avLst/>
              <a:gdLst/>
              <a:ahLst/>
              <a:cxnLst/>
              <a:rect l="l" t="t" r="r" b="b"/>
              <a:pathLst>
                <a:path w="144779" h="551814">
                  <a:moveTo>
                    <a:pt x="0" y="551688"/>
                  </a:moveTo>
                  <a:lnTo>
                    <a:pt x="144779" y="551688"/>
                  </a:lnTo>
                  <a:lnTo>
                    <a:pt x="144779" y="0"/>
                  </a:lnTo>
                  <a:lnTo>
                    <a:pt x="0" y="0"/>
                  </a:lnTo>
                  <a:lnTo>
                    <a:pt x="0" y="551688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198364" y="2342388"/>
              <a:ext cx="146685" cy="632460"/>
            </a:xfrm>
            <a:custGeom>
              <a:avLst/>
              <a:gdLst/>
              <a:ahLst/>
              <a:cxnLst/>
              <a:rect l="l" t="t" r="r" b="b"/>
              <a:pathLst>
                <a:path w="146685" h="632460">
                  <a:moveTo>
                    <a:pt x="146303" y="0"/>
                  </a:moveTo>
                  <a:lnTo>
                    <a:pt x="0" y="0"/>
                  </a:lnTo>
                  <a:lnTo>
                    <a:pt x="0" y="632460"/>
                  </a:lnTo>
                  <a:lnTo>
                    <a:pt x="146303" y="632460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198364" y="2342388"/>
              <a:ext cx="146685" cy="632460"/>
            </a:xfrm>
            <a:custGeom>
              <a:avLst/>
              <a:gdLst/>
              <a:ahLst/>
              <a:cxnLst/>
              <a:rect l="l" t="t" r="r" b="b"/>
              <a:pathLst>
                <a:path w="146685" h="632460">
                  <a:moveTo>
                    <a:pt x="0" y="632460"/>
                  </a:moveTo>
                  <a:lnTo>
                    <a:pt x="146303" y="632460"/>
                  </a:lnTo>
                  <a:lnTo>
                    <a:pt x="146303" y="0"/>
                  </a:lnTo>
                  <a:lnTo>
                    <a:pt x="0" y="0"/>
                  </a:lnTo>
                  <a:lnTo>
                    <a:pt x="0" y="63246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679947" y="2330195"/>
              <a:ext cx="146685" cy="645160"/>
            </a:xfrm>
            <a:custGeom>
              <a:avLst/>
              <a:gdLst/>
              <a:ahLst/>
              <a:cxnLst/>
              <a:rect l="l" t="t" r="r" b="b"/>
              <a:pathLst>
                <a:path w="146685" h="645160">
                  <a:moveTo>
                    <a:pt x="146303" y="0"/>
                  </a:moveTo>
                  <a:lnTo>
                    <a:pt x="0" y="0"/>
                  </a:lnTo>
                  <a:lnTo>
                    <a:pt x="0" y="644651"/>
                  </a:lnTo>
                  <a:lnTo>
                    <a:pt x="146303" y="644651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679947" y="2330195"/>
              <a:ext cx="146685" cy="645160"/>
            </a:xfrm>
            <a:custGeom>
              <a:avLst/>
              <a:gdLst/>
              <a:ahLst/>
              <a:cxnLst/>
              <a:rect l="l" t="t" r="r" b="b"/>
              <a:pathLst>
                <a:path w="146685" h="645160">
                  <a:moveTo>
                    <a:pt x="0" y="644651"/>
                  </a:moveTo>
                  <a:lnTo>
                    <a:pt x="146303" y="644651"/>
                  </a:lnTo>
                  <a:lnTo>
                    <a:pt x="146303" y="0"/>
                  </a:lnTo>
                  <a:lnTo>
                    <a:pt x="0" y="0"/>
                  </a:lnTo>
                  <a:lnTo>
                    <a:pt x="0" y="644651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920740" y="2240279"/>
              <a:ext cx="146685" cy="734695"/>
            </a:xfrm>
            <a:custGeom>
              <a:avLst/>
              <a:gdLst/>
              <a:ahLst/>
              <a:cxnLst/>
              <a:rect l="l" t="t" r="r" b="b"/>
              <a:pathLst>
                <a:path w="146685" h="734694">
                  <a:moveTo>
                    <a:pt x="146303" y="0"/>
                  </a:moveTo>
                  <a:lnTo>
                    <a:pt x="0" y="0"/>
                  </a:lnTo>
                  <a:lnTo>
                    <a:pt x="0" y="734568"/>
                  </a:lnTo>
                  <a:lnTo>
                    <a:pt x="146303" y="734568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920740" y="2240279"/>
              <a:ext cx="146685" cy="734695"/>
            </a:xfrm>
            <a:custGeom>
              <a:avLst/>
              <a:gdLst/>
              <a:ahLst/>
              <a:cxnLst/>
              <a:rect l="l" t="t" r="r" b="b"/>
              <a:pathLst>
                <a:path w="146685" h="734694">
                  <a:moveTo>
                    <a:pt x="0" y="734568"/>
                  </a:moveTo>
                  <a:lnTo>
                    <a:pt x="146303" y="734568"/>
                  </a:lnTo>
                  <a:lnTo>
                    <a:pt x="146303" y="0"/>
                  </a:lnTo>
                  <a:lnTo>
                    <a:pt x="0" y="0"/>
                  </a:lnTo>
                  <a:lnTo>
                    <a:pt x="0" y="734568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161532" y="2214372"/>
              <a:ext cx="146685" cy="760730"/>
            </a:xfrm>
            <a:custGeom>
              <a:avLst/>
              <a:gdLst/>
              <a:ahLst/>
              <a:cxnLst/>
              <a:rect l="l" t="t" r="r" b="b"/>
              <a:pathLst>
                <a:path w="146685" h="760730">
                  <a:moveTo>
                    <a:pt x="146303" y="0"/>
                  </a:moveTo>
                  <a:lnTo>
                    <a:pt x="0" y="0"/>
                  </a:lnTo>
                  <a:lnTo>
                    <a:pt x="0" y="760476"/>
                  </a:lnTo>
                  <a:lnTo>
                    <a:pt x="146303" y="760476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161532" y="2214372"/>
              <a:ext cx="146685" cy="760730"/>
            </a:xfrm>
            <a:custGeom>
              <a:avLst/>
              <a:gdLst/>
              <a:ahLst/>
              <a:cxnLst/>
              <a:rect l="l" t="t" r="r" b="b"/>
              <a:pathLst>
                <a:path w="146685" h="760730">
                  <a:moveTo>
                    <a:pt x="0" y="760476"/>
                  </a:moveTo>
                  <a:lnTo>
                    <a:pt x="146303" y="760476"/>
                  </a:lnTo>
                  <a:lnTo>
                    <a:pt x="146303" y="0"/>
                  </a:lnTo>
                  <a:lnTo>
                    <a:pt x="0" y="0"/>
                  </a:lnTo>
                  <a:lnTo>
                    <a:pt x="0" y="760476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402323" y="2214372"/>
              <a:ext cx="146685" cy="760730"/>
            </a:xfrm>
            <a:custGeom>
              <a:avLst/>
              <a:gdLst/>
              <a:ahLst/>
              <a:cxnLst/>
              <a:rect l="l" t="t" r="r" b="b"/>
              <a:pathLst>
                <a:path w="146684" h="760730">
                  <a:moveTo>
                    <a:pt x="146303" y="0"/>
                  </a:moveTo>
                  <a:lnTo>
                    <a:pt x="0" y="0"/>
                  </a:lnTo>
                  <a:lnTo>
                    <a:pt x="0" y="760476"/>
                  </a:lnTo>
                  <a:lnTo>
                    <a:pt x="146303" y="760476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402323" y="2214372"/>
              <a:ext cx="146685" cy="760730"/>
            </a:xfrm>
            <a:custGeom>
              <a:avLst/>
              <a:gdLst/>
              <a:ahLst/>
              <a:cxnLst/>
              <a:rect l="l" t="t" r="r" b="b"/>
              <a:pathLst>
                <a:path w="146684" h="760730">
                  <a:moveTo>
                    <a:pt x="0" y="760476"/>
                  </a:moveTo>
                  <a:lnTo>
                    <a:pt x="146303" y="760476"/>
                  </a:lnTo>
                  <a:lnTo>
                    <a:pt x="146303" y="0"/>
                  </a:lnTo>
                  <a:lnTo>
                    <a:pt x="0" y="0"/>
                  </a:lnTo>
                  <a:lnTo>
                    <a:pt x="0" y="760476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643116" y="2174748"/>
              <a:ext cx="146685" cy="800100"/>
            </a:xfrm>
            <a:custGeom>
              <a:avLst/>
              <a:gdLst/>
              <a:ahLst/>
              <a:cxnLst/>
              <a:rect l="l" t="t" r="r" b="b"/>
              <a:pathLst>
                <a:path w="146684" h="800100">
                  <a:moveTo>
                    <a:pt x="146303" y="0"/>
                  </a:moveTo>
                  <a:lnTo>
                    <a:pt x="0" y="0"/>
                  </a:lnTo>
                  <a:lnTo>
                    <a:pt x="0" y="800100"/>
                  </a:lnTo>
                  <a:lnTo>
                    <a:pt x="146303" y="800100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643116" y="2174748"/>
              <a:ext cx="146685" cy="800100"/>
            </a:xfrm>
            <a:custGeom>
              <a:avLst/>
              <a:gdLst/>
              <a:ahLst/>
              <a:cxnLst/>
              <a:rect l="l" t="t" r="r" b="b"/>
              <a:pathLst>
                <a:path w="146684" h="800100">
                  <a:moveTo>
                    <a:pt x="0" y="800100"/>
                  </a:moveTo>
                  <a:lnTo>
                    <a:pt x="146303" y="800100"/>
                  </a:lnTo>
                  <a:lnTo>
                    <a:pt x="146303" y="0"/>
                  </a:lnTo>
                  <a:lnTo>
                    <a:pt x="0" y="0"/>
                  </a:lnTo>
                  <a:lnTo>
                    <a:pt x="0" y="800100"/>
                  </a:lnTo>
                  <a:close/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883907" y="2153411"/>
              <a:ext cx="146685" cy="821690"/>
            </a:xfrm>
            <a:custGeom>
              <a:avLst/>
              <a:gdLst/>
              <a:ahLst/>
              <a:cxnLst/>
              <a:rect l="l" t="t" r="r" b="b"/>
              <a:pathLst>
                <a:path w="146684" h="821689">
                  <a:moveTo>
                    <a:pt x="146303" y="0"/>
                  </a:moveTo>
                  <a:lnTo>
                    <a:pt x="0" y="0"/>
                  </a:lnTo>
                  <a:lnTo>
                    <a:pt x="0" y="821436"/>
                  </a:lnTo>
                  <a:lnTo>
                    <a:pt x="146303" y="821436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883907" y="2153411"/>
              <a:ext cx="146685" cy="821690"/>
            </a:xfrm>
            <a:custGeom>
              <a:avLst/>
              <a:gdLst/>
              <a:ahLst/>
              <a:cxnLst/>
              <a:rect l="l" t="t" r="r" b="b"/>
              <a:pathLst>
                <a:path w="146684" h="821689">
                  <a:moveTo>
                    <a:pt x="0" y="821436"/>
                  </a:moveTo>
                  <a:lnTo>
                    <a:pt x="146303" y="821436"/>
                  </a:lnTo>
                  <a:lnTo>
                    <a:pt x="146303" y="0"/>
                  </a:lnTo>
                  <a:lnTo>
                    <a:pt x="0" y="0"/>
                  </a:lnTo>
                  <a:lnTo>
                    <a:pt x="0" y="821436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124700" y="2144267"/>
              <a:ext cx="146685" cy="830580"/>
            </a:xfrm>
            <a:custGeom>
              <a:avLst/>
              <a:gdLst/>
              <a:ahLst/>
              <a:cxnLst/>
              <a:rect l="l" t="t" r="r" b="b"/>
              <a:pathLst>
                <a:path w="146684" h="830580">
                  <a:moveTo>
                    <a:pt x="146303" y="0"/>
                  </a:moveTo>
                  <a:lnTo>
                    <a:pt x="0" y="0"/>
                  </a:lnTo>
                  <a:lnTo>
                    <a:pt x="0" y="830580"/>
                  </a:lnTo>
                  <a:lnTo>
                    <a:pt x="146303" y="830580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124700" y="2144267"/>
              <a:ext cx="146685" cy="830580"/>
            </a:xfrm>
            <a:custGeom>
              <a:avLst/>
              <a:gdLst/>
              <a:ahLst/>
              <a:cxnLst/>
              <a:rect l="l" t="t" r="r" b="b"/>
              <a:pathLst>
                <a:path w="146684" h="830580">
                  <a:moveTo>
                    <a:pt x="0" y="830580"/>
                  </a:moveTo>
                  <a:lnTo>
                    <a:pt x="146303" y="830580"/>
                  </a:lnTo>
                  <a:lnTo>
                    <a:pt x="146303" y="0"/>
                  </a:lnTo>
                  <a:lnTo>
                    <a:pt x="0" y="0"/>
                  </a:lnTo>
                  <a:lnTo>
                    <a:pt x="0" y="83058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365492" y="2118360"/>
              <a:ext cx="146685" cy="856615"/>
            </a:xfrm>
            <a:custGeom>
              <a:avLst/>
              <a:gdLst/>
              <a:ahLst/>
              <a:cxnLst/>
              <a:rect l="l" t="t" r="r" b="b"/>
              <a:pathLst>
                <a:path w="146684" h="856614">
                  <a:moveTo>
                    <a:pt x="146303" y="0"/>
                  </a:moveTo>
                  <a:lnTo>
                    <a:pt x="0" y="0"/>
                  </a:lnTo>
                  <a:lnTo>
                    <a:pt x="0" y="856488"/>
                  </a:lnTo>
                  <a:lnTo>
                    <a:pt x="146303" y="856488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365492" y="2118360"/>
              <a:ext cx="146685" cy="856615"/>
            </a:xfrm>
            <a:custGeom>
              <a:avLst/>
              <a:gdLst/>
              <a:ahLst/>
              <a:cxnLst/>
              <a:rect l="l" t="t" r="r" b="b"/>
              <a:pathLst>
                <a:path w="146684" h="856614">
                  <a:moveTo>
                    <a:pt x="0" y="856488"/>
                  </a:moveTo>
                  <a:lnTo>
                    <a:pt x="146303" y="856488"/>
                  </a:lnTo>
                  <a:lnTo>
                    <a:pt x="146303" y="0"/>
                  </a:lnTo>
                  <a:lnTo>
                    <a:pt x="0" y="0"/>
                  </a:lnTo>
                  <a:lnTo>
                    <a:pt x="0" y="856488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606283" y="2025395"/>
              <a:ext cx="146685" cy="949960"/>
            </a:xfrm>
            <a:custGeom>
              <a:avLst/>
              <a:gdLst/>
              <a:ahLst/>
              <a:cxnLst/>
              <a:rect l="l" t="t" r="r" b="b"/>
              <a:pathLst>
                <a:path w="146684" h="949960">
                  <a:moveTo>
                    <a:pt x="146303" y="0"/>
                  </a:moveTo>
                  <a:lnTo>
                    <a:pt x="0" y="0"/>
                  </a:lnTo>
                  <a:lnTo>
                    <a:pt x="0" y="949451"/>
                  </a:lnTo>
                  <a:lnTo>
                    <a:pt x="146303" y="949451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606283" y="2025395"/>
              <a:ext cx="146685" cy="949960"/>
            </a:xfrm>
            <a:custGeom>
              <a:avLst/>
              <a:gdLst/>
              <a:ahLst/>
              <a:cxnLst/>
              <a:rect l="l" t="t" r="r" b="b"/>
              <a:pathLst>
                <a:path w="146684" h="949960">
                  <a:moveTo>
                    <a:pt x="0" y="949451"/>
                  </a:moveTo>
                  <a:lnTo>
                    <a:pt x="146303" y="949451"/>
                  </a:lnTo>
                  <a:lnTo>
                    <a:pt x="146303" y="0"/>
                  </a:lnTo>
                  <a:lnTo>
                    <a:pt x="0" y="0"/>
                  </a:lnTo>
                  <a:lnTo>
                    <a:pt x="0" y="949451"/>
                  </a:lnTo>
                  <a:close/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847076" y="2002535"/>
              <a:ext cx="146685" cy="972819"/>
            </a:xfrm>
            <a:custGeom>
              <a:avLst/>
              <a:gdLst/>
              <a:ahLst/>
              <a:cxnLst/>
              <a:rect l="l" t="t" r="r" b="b"/>
              <a:pathLst>
                <a:path w="146684" h="972819">
                  <a:moveTo>
                    <a:pt x="146303" y="0"/>
                  </a:moveTo>
                  <a:lnTo>
                    <a:pt x="0" y="0"/>
                  </a:lnTo>
                  <a:lnTo>
                    <a:pt x="0" y="972312"/>
                  </a:lnTo>
                  <a:lnTo>
                    <a:pt x="146303" y="972312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847076" y="2002535"/>
              <a:ext cx="146685" cy="972819"/>
            </a:xfrm>
            <a:custGeom>
              <a:avLst/>
              <a:gdLst/>
              <a:ahLst/>
              <a:cxnLst/>
              <a:rect l="l" t="t" r="r" b="b"/>
              <a:pathLst>
                <a:path w="146684" h="972819">
                  <a:moveTo>
                    <a:pt x="0" y="972312"/>
                  </a:moveTo>
                  <a:lnTo>
                    <a:pt x="146303" y="972312"/>
                  </a:lnTo>
                  <a:lnTo>
                    <a:pt x="146303" y="0"/>
                  </a:lnTo>
                  <a:lnTo>
                    <a:pt x="0" y="0"/>
                  </a:lnTo>
                  <a:lnTo>
                    <a:pt x="0" y="972312"/>
                  </a:lnTo>
                  <a:close/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087868" y="1912620"/>
              <a:ext cx="146685" cy="1062355"/>
            </a:xfrm>
            <a:custGeom>
              <a:avLst/>
              <a:gdLst/>
              <a:ahLst/>
              <a:cxnLst/>
              <a:rect l="l" t="t" r="r" b="b"/>
              <a:pathLst>
                <a:path w="146684" h="1062355">
                  <a:moveTo>
                    <a:pt x="146303" y="0"/>
                  </a:moveTo>
                  <a:lnTo>
                    <a:pt x="0" y="0"/>
                  </a:lnTo>
                  <a:lnTo>
                    <a:pt x="0" y="1062227"/>
                  </a:lnTo>
                  <a:lnTo>
                    <a:pt x="146303" y="1062227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087868" y="1912620"/>
              <a:ext cx="146685" cy="1062355"/>
            </a:xfrm>
            <a:custGeom>
              <a:avLst/>
              <a:gdLst/>
              <a:ahLst/>
              <a:cxnLst/>
              <a:rect l="l" t="t" r="r" b="b"/>
              <a:pathLst>
                <a:path w="146684" h="1062355">
                  <a:moveTo>
                    <a:pt x="0" y="1062227"/>
                  </a:moveTo>
                  <a:lnTo>
                    <a:pt x="146303" y="1062227"/>
                  </a:lnTo>
                  <a:lnTo>
                    <a:pt x="146303" y="0"/>
                  </a:lnTo>
                  <a:lnTo>
                    <a:pt x="0" y="0"/>
                  </a:lnTo>
                  <a:lnTo>
                    <a:pt x="0" y="1062227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328659" y="1874520"/>
              <a:ext cx="146685" cy="1100455"/>
            </a:xfrm>
            <a:custGeom>
              <a:avLst/>
              <a:gdLst/>
              <a:ahLst/>
              <a:cxnLst/>
              <a:rect l="l" t="t" r="r" b="b"/>
              <a:pathLst>
                <a:path w="146684" h="1100455">
                  <a:moveTo>
                    <a:pt x="146303" y="0"/>
                  </a:moveTo>
                  <a:lnTo>
                    <a:pt x="0" y="0"/>
                  </a:lnTo>
                  <a:lnTo>
                    <a:pt x="0" y="1100327"/>
                  </a:lnTo>
                  <a:lnTo>
                    <a:pt x="146303" y="1100327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328659" y="1874520"/>
              <a:ext cx="146685" cy="1100455"/>
            </a:xfrm>
            <a:custGeom>
              <a:avLst/>
              <a:gdLst/>
              <a:ahLst/>
              <a:cxnLst/>
              <a:rect l="l" t="t" r="r" b="b"/>
              <a:pathLst>
                <a:path w="146684" h="1100455">
                  <a:moveTo>
                    <a:pt x="0" y="1100327"/>
                  </a:moveTo>
                  <a:lnTo>
                    <a:pt x="146303" y="1100327"/>
                  </a:lnTo>
                  <a:lnTo>
                    <a:pt x="146303" y="0"/>
                  </a:lnTo>
                  <a:lnTo>
                    <a:pt x="0" y="0"/>
                  </a:lnTo>
                  <a:lnTo>
                    <a:pt x="0" y="1100327"/>
                  </a:lnTo>
                  <a:close/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569452" y="1615439"/>
              <a:ext cx="146685" cy="1359535"/>
            </a:xfrm>
            <a:custGeom>
              <a:avLst/>
              <a:gdLst/>
              <a:ahLst/>
              <a:cxnLst/>
              <a:rect l="l" t="t" r="r" b="b"/>
              <a:pathLst>
                <a:path w="146684" h="1359535">
                  <a:moveTo>
                    <a:pt x="146303" y="0"/>
                  </a:moveTo>
                  <a:lnTo>
                    <a:pt x="0" y="0"/>
                  </a:lnTo>
                  <a:lnTo>
                    <a:pt x="0" y="1359408"/>
                  </a:lnTo>
                  <a:lnTo>
                    <a:pt x="146303" y="1359408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569452" y="1615439"/>
              <a:ext cx="146685" cy="1359535"/>
            </a:xfrm>
            <a:custGeom>
              <a:avLst/>
              <a:gdLst/>
              <a:ahLst/>
              <a:cxnLst/>
              <a:rect l="l" t="t" r="r" b="b"/>
              <a:pathLst>
                <a:path w="146684" h="1359535">
                  <a:moveTo>
                    <a:pt x="0" y="1359408"/>
                  </a:moveTo>
                  <a:lnTo>
                    <a:pt x="146303" y="1359408"/>
                  </a:lnTo>
                  <a:lnTo>
                    <a:pt x="146303" y="0"/>
                  </a:lnTo>
                  <a:lnTo>
                    <a:pt x="0" y="0"/>
                  </a:lnTo>
                  <a:lnTo>
                    <a:pt x="0" y="1359408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810243" y="963167"/>
              <a:ext cx="146685" cy="2011680"/>
            </a:xfrm>
            <a:custGeom>
              <a:avLst/>
              <a:gdLst/>
              <a:ahLst/>
              <a:cxnLst/>
              <a:rect l="l" t="t" r="r" b="b"/>
              <a:pathLst>
                <a:path w="146684" h="2011680">
                  <a:moveTo>
                    <a:pt x="146303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46303" y="2011679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5B9BD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810243" y="963167"/>
              <a:ext cx="146685" cy="2011680"/>
            </a:xfrm>
            <a:custGeom>
              <a:avLst/>
              <a:gdLst/>
              <a:ahLst/>
              <a:cxnLst/>
              <a:rect l="l" t="t" r="r" b="b"/>
              <a:pathLst>
                <a:path w="146684" h="2011680">
                  <a:moveTo>
                    <a:pt x="0" y="2011679"/>
                  </a:moveTo>
                  <a:lnTo>
                    <a:pt x="146303" y="2011679"/>
                  </a:lnTo>
                  <a:lnTo>
                    <a:pt x="146303" y="0"/>
                  </a:lnTo>
                  <a:lnTo>
                    <a:pt x="0" y="0"/>
                  </a:lnTo>
                  <a:lnTo>
                    <a:pt x="0" y="2011679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15339" y="2974848"/>
              <a:ext cx="8188959" cy="0"/>
            </a:xfrm>
            <a:custGeom>
              <a:avLst/>
              <a:gdLst/>
              <a:ahLst/>
              <a:cxnLst/>
              <a:rect l="l" t="t" r="r" b="b"/>
              <a:pathLst>
                <a:path w="8188959">
                  <a:moveTo>
                    <a:pt x="0" y="0"/>
                  </a:moveTo>
                  <a:lnTo>
                    <a:pt x="8188452" y="0"/>
                  </a:lnTo>
                </a:path>
              </a:pathLst>
            </a:custGeom>
            <a:ln w="182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 txBox="1"/>
          <p:nvPr/>
        </p:nvSpPr>
        <p:spPr>
          <a:xfrm>
            <a:off x="782827" y="2486660"/>
            <a:ext cx="438340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63950">
              <a:lnSpc>
                <a:spcPts val="935"/>
              </a:lnSpc>
              <a:spcBef>
                <a:spcPts val="100"/>
              </a:spcBef>
            </a:pPr>
            <a:r>
              <a:rPr sz="1350" b="1" baseline="-33950" dirty="0">
                <a:solidFill>
                  <a:srgbClr val="FFFFFF"/>
                </a:solidFill>
                <a:latin typeface="Calibri"/>
                <a:cs typeface="Calibri"/>
              </a:rPr>
              <a:t>4,26</a:t>
            </a:r>
            <a:r>
              <a:rPr sz="1350" b="1" spc="142" baseline="-339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4,88</a:t>
            </a:r>
            <a:r>
              <a:rPr sz="900" b="1" spc="3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-37" baseline="12345" dirty="0">
                <a:solidFill>
                  <a:srgbClr val="FFFFFF"/>
                </a:solidFill>
                <a:latin typeface="Calibri"/>
                <a:cs typeface="Calibri"/>
              </a:rPr>
              <a:t>5,1</a:t>
            </a:r>
            <a:endParaRPr sz="1350" baseline="12345">
              <a:latin typeface="Calibri"/>
              <a:cs typeface="Calibri"/>
            </a:endParaRPr>
          </a:p>
          <a:p>
            <a:pPr marL="1977389">
              <a:lnSpc>
                <a:spcPts val="935"/>
              </a:lnSpc>
            </a:pPr>
            <a:r>
              <a:rPr sz="1350" b="1" baseline="-49382" dirty="0">
                <a:solidFill>
                  <a:srgbClr val="FFFFFF"/>
                </a:solidFill>
                <a:latin typeface="Calibri"/>
                <a:cs typeface="Calibri"/>
              </a:rPr>
              <a:t>2,99</a:t>
            </a:r>
            <a:r>
              <a:rPr sz="1350" b="1" spc="142" baseline="-4938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baseline="-30864" dirty="0">
                <a:solidFill>
                  <a:srgbClr val="FFFFFF"/>
                </a:solidFill>
                <a:latin typeface="Calibri"/>
                <a:cs typeface="Calibri"/>
              </a:rPr>
              <a:t>3,37</a:t>
            </a:r>
            <a:r>
              <a:rPr sz="1350" b="1" spc="150" baseline="-3086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baseline="-21604" dirty="0">
                <a:solidFill>
                  <a:srgbClr val="FFFFFF"/>
                </a:solidFill>
                <a:latin typeface="Calibri"/>
                <a:cs typeface="Calibri"/>
              </a:rPr>
              <a:t>3,53</a:t>
            </a:r>
            <a:r>
              <a:rPr sz="1350" b="1" spc="150" baseline="-216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baseline="-18518" dirty="0">
                <a:solidFill>
                  <a:srgbClr val="FFFFFF"/>
                </a:solidFill>
                <a:latin typeface="Calibri"/>
                <a:cs typeface="Calibri"/>
              </a:rPr>
              <a:t>3,57</a:t>
            </a:r>
            <a:r>
              <a:rPr sz="1350" b="1" spc="150" baseline="-1851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baseline="-15432" dirty="0">
                <a:solidFill>
                  <a:srgbClr val="FFFFFF"/>
                </a:solidFill>
                <a:latin typeface="Calibri"/>
                <a:cs typeface="Calibri"/>
              </a:rPr>
              <a:t>3,68</a:t>
            </a:r>
            <a:r>
              <a:rPr sz="1350" b="1" spc="150" baseline="-1543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3,95</a:t>
            </a:r>
            <a:r>
              <a:rPr sz="9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20" dirty="0">
                <a:solidFill>
                  <a:srgbClr val="FFFFFF"/>
                </a:solidFill>
                <a:latin typeface="Calibri"/>
                <a:cs typeface="Calibri"/>
              </a:rPr>
              <a:t>3,95</a:t>
            </a:r>
            <a:endParaRPr sz="9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285"/>
              </a:spcBef>
            </a:pP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0,41</a:t>
            </a:r>
            <a:r>
              <a:rPr sz="9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0,82</a:t>
            </a:r>
            <a:r>
              <a:rPr sz="9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1,76</a:t>
            </a:r>
            <a:r>
              <a:rPr sz="9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1,91</a:t>
            </a:r>
            <a:r>
              <a:rPr sz="9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2,09</a:t>
            </a:r>
            <a:r>
              <a:rPr sz="9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baseline="6172" dirty="0">
                <a:solidFill>
                  <a:srgbClr val="FFFFFF"/>
                </a:solidFill>
                <a:latin typeface="Calibri"/>
                <a:cs typeface="Calibri"/>
              </a:rPr>
              <a:t>2,46</a:t>
            </a:r>
            <a:r>
              <a:rPr sz="1350" b="1" spc="142" baseline="617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baseline="18518" dirty="0">
                <a:solidFill>
                  <a:srgbClr val="FFFFFF"/>
                </a:solidFill>
                <a:latin typeface="Calibri"/>
                <a:cs typeface="Calibri"/>
              </a:rPr>
              <a:t>2,72</a:t>
            </a:r>
            <a:r>
              <a:rPr sz="1350" b="1" spc="150" baseline="1851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-30" baseline="27777" dirty="0">
                <a:solidFill>
                  <a:srgbClr val="FFFFFF"/>
                </a:solidFill>
                <a:latin typeface="Calibri"/>
                <a:cs typeface="Calibri"/>
              </a:rPr>
              <a:t>2,87</a:t>
            </a:r>
            <a:endParaRPr sz="1350" baseline="27777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156961" y="2380614"/>
            <a:ext cx="2286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20" dirty="0">
                <a:solidFill>
                  <a:srgbClr val="FFFFFF"/>
                </a:solidFill>
                <a:latin typeface="Calibri"/>
                <a:cs typeface="Calibri"/>
              </a:rPr>
              <a:t>5,86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5397753" y="1930654"/>
            <a:ext cx="2286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20" dirty="0">
                <a:solidFill>
                  <a:srgbClr val="FF0000"/>
                </a:solidFill>
                <a:latin typeface="Calibri"/>
                <a:cs typeface="Calibri"/>
              </a:rPr>
              <a:t>5,91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5638927" y="2369947"/>
            <a:ext cx="2286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20" dirty="0">
                <a:solidFill>
                  <a:srgbClr val="FFFFFF"/>
                </a:solidFill>
                <a:latin typeface="Calibri"/>
                <a:cs typeface="Calibri"/>
              </a:rPr>
              <a:t>5,96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908675" y="2279142"/>
            <a:ext cx="1708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25" dirty="0">
                <a:solidFill>
                  <a:srgbClr val="FFFFFF"/>
                </a:solidFill>
                <a:latin typeface="Calibri"/>
                <a:cs typeface="Calibri"/>
              </a:rPr>
              <a:t>6,8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095110" y="2254123"/>
            <a:ext cx="14839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7,03</a:t>
            </a:r>
            <a:r>
              <a:rPr sz="9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7,04</a:t>
            </a:r>
            <a:r>
              <a:rPr sz="9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baseline="18518" dirty="0">
                <a:solidFill>
                  <a:srgbClr val="FFFFFF"/>
                </a:solidFill>
                <a:latin typeface="Calibri"/>
                <a:cs typeface="Calibri"/>
              </a:rPr>
              <a:t>7,41</a:t>
            </a:r>
            <a:r>
              <a:rPr sz="1350" b="1" spc="480" baseline="1851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baseline="30864" dirty="0">
                <a:solidFill>
                  <a:srgbClr val="FFFFFF"/>
                </a:solidFill>
                <a:latin typeface="Calibri"/>
                <a:cs typeface="Calibri"/>
              </a:rPr>
              <a:t>7,6</a:t>
            </a:r>
            <a:r>
              <a:rPr sz="1350" b="1" spc="487" baseline="3086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baseline="33950" dirty="0">
                <a:solidFill>
                  <a:srgbClr val="FFFFFF"/>
                </a:solidFill>
                <a:latin typeface="Calibri"/>
                <a:cs typeface="Calibri"/>
              </a:rPr>
              <a:t>7,69</a:t>
            </a:r>
            <a:r>
              <a:rPr sz="1350" b="1" spc="150" baseline="339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-30" baseline="46296" dirty="0">
                <a:solidFill>
                  <a:srgbClr val="FFFFFF"/>
                </a:solidFill>
                <a:latin typeface="Calibri"/>
                <a:cs typeface="Calibri"/>
              </a:rPr>
              <a:t>7,93</a:t>
            </a:r>
            <a:endParaRPr sz="1350" baseline="46296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566152" y="2063623"/>
            <a:ext cx="2286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20" dirty="0">
                <a:solidFill>
                  <a:srgbClr val="FFFFFF"/>
                </a:solidFill>
                <a:latin typeface="Calibri"/>
                <a:cs typeface="Calibri"/>
              </a:rPr>
              <a:t>8,79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880095" y="2041017"/>
            <a:ext cx="838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8022335" y="1913077"/>
            <a:ext cx="54927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50" b="1" spc="-15" baseline="-18518" dirty="0">
                <a:solidFill>
                  <a:srgbClr val="FFFFFF"/>
                </a:solidFill>
                <a:latin typeface="Calibri"/>
                <a:cs typeface="Calibri"/>
              </a:rPr>
              <a:t>9,82</a:t>
            </a:r>
            <a:r>
              <a:rPr sz="900" b="1" spc="-10" dirty="0">
                <a:solidFill>
                  <a:srgbClr val="FFFFFF"/>
                </a:solidFill>
                <a:latin typeface="Calibri"/>
                <a:cs typeface="Calibri"/>
              </a:rPr>
              <a:t>10,18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8500618" y="1654555"/>
            <a:ext cx="2863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FFFFFF"/>
                </a:solidFill>
                <a:latin typeface="Calibri"/>
                <a:cs typeface="Calibri"/>
              </a:rPr>
              <a:t>12,57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8741409" y="1001014"/>
            <a:ext cx="2863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FFFFFF"/>
                </a:solidFill>
                <a:latin typeface="Calibri"/>
                <a:cs typeface="Calibri"/>
              </a:rPr>
              <a:t>18,61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85" name="object 8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067304"/>
            <a:ext cx="8909304" cy="1964259"/>
          </a:xfrm>
          <a:prstGeom prst="rect">
            <a:avLst/>
          </a:prstGeom>
        </p:spPr>
      </p:pic>
      <p:sp>
        <p:nvSpPr>
          <p:cNvPr id="86" name="object 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274060" marR="5080" indent="-3261995">
              <a:lnSpc>
                <a:spcPct val="101699"/>
              </a:lnSpc>
              <a:spcBef>
                <a:spcPts val="60"/>
              </a:spcBef>
            </a:pPr>
            <a:r>
              <a:rPr dirty="0"/>
              <a:t>Процент</a:t>
            </a:r>
            <a:r>
              <a:rPr spc="-45" dirty="0"/>
              <a:t> </a:t>
            </a:r>
            <a:r>
              <a:rPr dirty="0"/>
              <a:t>респондентов,</a:t>
            </a:r>
            <a:r>
              <a:rPr spc="-45" dirty="0"/>
              <a:t> </a:t>
            </a:r>
            <a:r>
              <a:rPr dirty="0"/>
              <a:t>оценивших</a:t>
            </a:r>
            <a:r>
              <a:rPr spc="-55" dirty="0"/>
              <a:t> </a:t>
            </a:r>
            <a:r>
              <a:rPr spc="-10" dirty="0"/>
              <a:t>деятельность</a:t>
            </a:r>
            <a:r>
              <a:rPr spc="-40" dirty="0"/>
              <a:t> </a:t>
            </a:r>
            <a:r>
              <a:rPr spc="-10" dirty="0"/>
              <a:t>подразделения</a:t>
            </a:r>
            <a:r>
              <a:rPr spc="-60" dirty="0"/>
              <a:t> </a:t>
            </a:r>
            <a:r>
              <a:rPr dirty="0"/>
              <a:t>на</a:t>
            </a:r>
            <a:r>
              <a:rPr spc="-30" dirty="0"/>
              <a:t> </a:t>
            </a:r>
            <a:r>
              <a:rPr dirty="0"/>
              <a:t>2</a:t>
            </a:r>
            <a:r>
              <a:rPr spc="-25" dirty="0"/>
              <a:t> </a:t>
            </a:r>
            <a:r>
              <a:rPr spc="-50" dirty="0"/>
              <a:t>и </a:t>
            </a:r>
            <a:r>
              <a:rPr dirty="0"/>
              <a:t>1</a:t>
            </a:r>
            <a:r>
              <a:rPr spc="-10" dirty="0"/>
              <a:t> </a:t>
            </a:r>
            <a:r>
              <a:rPr spc="-20" dirty="0"/>
              <a:t>балл</a:t>
            </a:r>
          </a:p>
        </p:txBody>
      </p:sp>
      <p:grpSp>
        <p:nvGrpSpPr>
          <p:cNvPr id="87" name="object 87"/>
          <p:cNvGrpSpPr/>
          <p:nvPr/>
        </p:nvGrpSpPr>
        <p:grpSpPr>
          <a:xfrm>
            <a:off x="-4762" y="-4764"/>
            <a:ext cx="9153525" cy="5153025"/>
            <a:chOff x="-4762" y="-4764"/>
            <a:chExt cx="9153525" cy="5153025"/>
          </a:xfrm>
        </p:grpSpPr>
        <p:sp>
          <p:nvSpPr>
            <p:cNvPr id="88" name="object 88"/>
            <p:cNvSpPr/>
            <p:nvPr/>
          </p:nvSpPr>
          <p:spPr>
            <a:xfrm>
              <a:off x="0" y="-1"/>
              <a:ext cx="9144000" cy="5143500"/>
            </a:xfrm>
            <a:custGeom>
              <a:avLst/>
              <a:gdLst/>
              <a:ahLst/>
              <a:cxnLst/>
              <a:rect l="l" t="t" r="r" b="b"/>
              <a:pathLst>
                <a:path w="9144000" h="5143500">
                  <a:moveTo>
                    <a:pt x="0" y="5143500"/>
                  </a:moveTo>
                  <a:lnTo>
                    <a:pt x="9144000" y="514350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5143500"/>
                  </a:lnTo>
                  <a:close/>
                </a:path>
              </a:pathLst>
            </a:custGeom>
            <a:ln w="952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719543" y="2391791"/>
              <a:ext cx="8350250" cy="0"/>
            </a:xfrm>
            <a:custGeom>
              <a:avLst/>
              <a:gdLst/>
              <a:ahLst/>
              <a:cxnLst/>
              <a:rect l="l" t="t" r="r" b="b"/>
              <a:pathLst>
                <a:path w="8350250">
                  <a:moveTo>
                    <a:pt x="0" y="0"/>
                  </a:moveTo>
                  <a:lnTo>
                    <a:pt x="8350034" y="0"/>
                  </a:lnTo>
                </a:path>
              </a:pathLst>
            </a:custGeom>
            <a:ln w="222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3074" y="1971967"/>
              <a:ext cx="784466" cy="1325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77555" y="4816855"/>
            <a:ext cx="838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26028" y="348488"/>
            <a:ext cx="2798572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2575" marR="271780" indent="16129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3333FF"/>
                </a:solidFill>
                <a:latin typeface="Times New Roman"/>
                <a:cs typeface="Times New Roman"/>
              </a:rPr>
              <a:t>Выполнение </a:t>
            </a:r>
            <a:r>
              <a:rPr sz="2400" spc="-65" dirty="0">
                <a:solidFill>
                  <a:srgbClr val="3333FF"/>
                </a:solidFill>
                <a:latin typeface="Times New Roman"/>
                <a:cs typeface="Times New Roman"/>
              </a:rPr>
              <a:t>Коллективного</a:t>
            </a: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10" dirty="0" err="1">
                <a:solidFill>
                  <a:srgbClr val="3333FF"/>
                </a:solidFill>
                <a:latin typeface="Times New Roman"/>
                <a:cs typeface="Times New Roman"/>
              </a:rPr>
              <a:t>договора</a:t>
            </a:r>
            <a:r>
              <a:rPr sz="2400" spc="-110" dirty="0"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  <a:r>
              <a:rPr sz="2400" spc="-10" dirty="0" smtClean="0">
                <a:solidFill>
                  <a:srgbClr val="3333FF"/>
                </a:solidFill>
                <a:latin typeface="Times New Roman"/>
                <a:cs typeface="Times New Roman"/>
              </a:rPr>
              <a:t>2021</a:t>
            </a:r>
            <a:r>
              <a:rPr lang="ru-RU" sz="2400" spc="-10" dirty="0" smtClean="0">
                <a:solidFill>
                  <a:srgbClr val="3333FF"/>
                </a:solidFill>
                <a:latin typeface="Times New Roman"/>
                <a:cs typeface="Times New Roman"/>
              </a:rPr>
              <a:t>-</a:t>
            </a:r>
            <a:r>
              <a:rPr sz="2400" spc="-10" dirty="0" smtClean="0">
                <a:solidFill>
                  <a:srgbClr val="3333FF"/>
                </a:solidFill>
                <a:latin typeface="Times New Roman"/>
                <a:cs typeface="Times New Roman"/>
              </a:rPr>
              <a:t>2023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792" y="2307185"/>
            <a:ext cx="3733165" cy="208280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43180">
              <a:lnSpc>
                <a:spcPct val="100000"/>
              </a:lnSpc>
              <a:spcBef>
                <a:spcPts val="1000"/>
              </a:spcBef>
            </a:pP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ЗАЩИТА</a:t>
            </a:r>
            <a:r>
              <a:rPr sz="2000" b="1" spc="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ПРАВ</a:t>
            </a:r>
            <a:r>
              <a:rPr sz="2000" b="1" spc="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РАБОТНИКА</a:t>
            </a:r>
            <a:endParaRPr sz="2000">
              <a:latin typeface="Times New Roman"/>
              <a:cs typeface="Times New Roman"/>
            </a:endParaRPr>
          </a:p>
          <a:p>
            <a:pPr marL="195580" indent="-182880">
              <a:lnSpc>
                <a:spcPct val="100000"/>
              </a:lnSpc>
              <a:spcBef>
                <a:spcPts val="894"/>
              </a:spcBef>
              <a:buFont typeface="Microsoft Sans Serif"/>
              <a:buChar char="•"/>
              <a:tabLst>
                <a:tab pos="195580" algn="l"/>
              </a:tabLst>
            </a:pPr>
            <a:r>
              <a:rPr sz="2000" b="1" dirty="0">
                <a:solidFill>
                  <a:srgbClr val="0000FF"/>
                </a:solidFill>
                <a:latin typeface="Calibri"/>
                <a:cs typeface="Calibri"/>
              </a:rPr>
              <a:t>Заработная</a:t>
            </a:r>
            <a:r>
              <a:rPr sz="2000" b="1" spc="-6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0000FF"/>
                </a:solidFill>
                <a:latin typeface="Calibri"/>
                <a:cs typeface="Calibri"/>
              </a:rPr>
              <a:t>плата</a:t>
            </a:r>
            <a:endParaRPr sz="200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buFont typeface="Microsoft Sans Serif"/>
              <a:buChar char="•"/>
              <a:tabLst>
                <a:tab pos="195580" algn="l"/>
              </a:tabLst>
            </a:pPr>
            <a:r>
              <a:rPr sz="2000" b="1" dirty="0">
                <a:solidFill>
                  <a:srgbClr val="0000FF"/>
                </a:solidFill>
                <a:latin typeface="Calibri"/>
                <a:cs typeface="Calibri"/>
              </a:rPr>
              <a:t>Рабочее</a:t>
            </a:r>
            <a:r>
              <a:rPr sz="2000" b="1" spc="-3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FF"/>
                </a:solidFill>
                <a:latin typeface="Calibri"/>
                <a:cs typeface="Calibri"/>
              </a:rPr>
              <a:t>время</a:t>
            </a:r>
            <a:r>
              <a:rPr sz="2000" b="1" spc="-3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FF"/>
                </a:solidFill>
                <a:latin typeface="Calibri"/>
                <a:cs typeface="Calibri"/>
              </a:rPr>
              <a:t>и</a:t>
            </a:r>
            <a:r>
              <a:rPr sz="2000" b="1" spc="-3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FF"/>
                </a:solidFill>
                <a:latin typeface="Calibri"/>
                <a:cs typeface="Calibri"/>
              </a:rPr>
              <a:t>время</a:t>
            </a:r>
            <a:r>
              <a:rPr sz="2000" b="1" spc="-3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FF"/>
                </a:solidFill>
                <a:latin typeface="Calibri"/>
                <a:cs typeface="Calibri"/>
              </a:rPr>
              <a:t>отдыха</a:t>
            </a:r>
            <a:endParaRPr sz="200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195580" algn="l"/>
              </a:tabLst>
            </a:pPr>
            <a:r>
              <a:rPr sz="2000" b="1" dirty="0">
                <a:solidFill>
                  <a:srgbClr val="0000FF"/>
                </a:solidFill>
                <a:latin typeface="Calibri"/>
                <a:cs typeface="Calibri"/>
              </a:rPr>
              <a:t>Безопасные</a:t>
            </a:r>
            <a:r>
              <a:rPr sz="2000" b="1" spc="-7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FF"/>
                </a:solidFill>
                <a:latin typeface="Calibri"/>
                <a:cs typeface="Calibri"/>
              </a:rPr>
              <a:t>условия</a:t>
            </a:r>
            <a:r>
              <a:rPr sz="2000" b="1" spc="-6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0000FF"/>
                </a:solidFill>
                <a:latin typeface="Calibri"/>
                <a:cs typeface="Calibri"/>
              </a:rPr>
              <a:t>труда</a:t>
            </a:r>
            <a:endParaRPr sz="200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buFont typeface="Microsoft Sans Serif"/>
              <a:buChar char="•"/>
              <a:tabLst>
                <a:tab pos="195580" algn="l"/>
              </a:tabLst>
            </a:pPr>
            <a:r>
              <a:rPr sz="2000" b="1" spc="-25" dirty="0">
                <a:solidFill>
                  <a:srgbClr val="0000FF"/>
                </a:solidFill>
                <a:latin typeface="Calibri"/>
                <a:cs typeface="Calibri"/>
              </a:rPr>
              <a:t>Трудовой</a:t>
            </a:r>
            <a:r>
              <a:rPr sz="2000" b="1" spc="-6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FF"/>
                </a:solidFill>
                <a:latin typeface="Calibri"/>
                <a:cs typeface="Calibri"/>
              </a:rPr>
              <a:t>договор</a:t>
            </a:r>
            <a:endParaRPr sz="200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buFont typeface="Microsoft Sans Serif"/>
              <a:buChar char="•"/>
              <a:tabLst>
                <a:tab pos="195580" algn="l"/>
              </a:tabLst>
            </a:pPr>
            <a:r>
              <a:rPr sz="2000" b="1" spc="-10" dirty="0">
                <a:solidFill>
                  <a:srgbClr val="3333FF"/>
                </a:solidFill>
                <a:latin typeface="Calibri"/>
                <a:cs typeface="Calibri"/>
              </a:rPr>
              <a:t>Соглашение</a:t>
            </a:r>
            <a:r>
              <a:rPr sz="2000" b="1" spc="-45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по</a:t>
            </a:r>
            <a:r>
              <a:rPr sz="2000" b="1" spc="-5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охране</a:t>
            </a:r>
            <a:r>
              <a:rPr sz="2000" b="1" spc="-55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3333FF"/>
                </a:solidFill>
                <a:latin typeface="Calibri"/>
                <a:cs typeface="Calibri"/>
              </a:rPr>
              <a:t>труда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19702" y="2366857"/>
            <a:ext cx="4859655" cy="2190750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389890">
              <a:lnSpc>
                <a:spcPct val="100000"/>
              </a:lnSpc>
              <a:spcBef>
                <a:spcPts val="990"/>
              </a:spcBef>
            </a:pPr>
            <a:r>
              <a:rPr sz="20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«КАЧЕСТВО</a:t>
            </a:r>
            <a:r>
              <a:rPr sz="2000" b="1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100" dirty="0">
                <a:solidFill>
                  <a:srgbClr val="FF0000"/>
                </a:solidFill>
                <a:latin typeface="Times New Roman"/>
                <a:cs typeface="Times New Roman"/>
              </a:rPr>
              <a:t>ЖИЗНИ»</a:t>
            </a:r>
            <a:endParaRPr sz="2000">
              <a:latin typeface="Times New Roman"/>
              <a:cs typeface="Times New Roman"/>
            </a:endParaRPr>
          </a:p>
          <a:p>
            <a:pPr marL="12700" marR="5080" indent="-10160">
              <a:lnSpc>
                <a:spcPct val="100000"/>
              </a:lnSpc>
              <a:spcBef>
                <a:spcPts val="795"/>
              </a:spcBef>
              <a:buSzPct val="94444"/>
              <a:buFont typeface="Microsoft Sans Serif"/>
              <a:buChar char="•"/>
              <a:tabLst>
                <a:tab pos="91440" algn="l"/>
                <a:tab pos="1553210" algn="l"/>
                <a:tab pos="3041015" algn="l"/>
                <a:tab pos="3420110" algn="l"/>
              </a:tabLst>
            </a:pPr>
            <a:r>
              <a:rPr sz="1800" b="1" spc="-10" dirty="0">
                <a:solidFill>
                  <a:srgbClr val="0000FF"/>
                </a:solidFill>
                <a:latin typeface="Calibri"/>
                <a:cs typeface="Calibri"/>
              </a:rPr>
              <a:t>	Социальное</a:t>
            </a:r>
            <a:r>
              <a:rPr sz="1800" b="1" dirty="0">
                <a:solidFill>
                  <a:srgbClr val="0000FF"/>
                </a:solidFill>
                <a:latin typeface="Calibri"/>
                <a:cs typeface="Calibri"/>
              </a:rPr>
              <a:t>	</a:t>
            </a:r>
            <a:r>
              <a:rPr sz="1800" b="1" spc="-10" dirty="0">
                <a:solidFill>
                  <a:srgbClr val="0000FF"/>
                </a:solidFill>
                <a:latin typeface="Calibri"/>
                <a:cs typeface="Calibri"/>
              </a:rPr>
              <a:t>страхование</a:t>
            </a:r>
            <a:r>
              <a:rPr sz="1800" b="1" dirty="0">
                <a:solidFill>
                  <a:srgbClr val="0000FF"/>
                </a:solidFill>
                <a:latin typeface="Calibri"/>
                <a:cs typeface="Calibri"/>
              </a:rPr>
              <a:t>	</a:t>
            </a:r>
            <a:r>
              <a:rPr sz="1800" b="1" spc="-50" dirty="0">
                <a:solidFill>
                  <a:srgbClr val="0000FF"/>
                </a:solidFill>
                <a:latin typeface="Calibri"/>
                <a:cs typeface="Calibri"/>
              </a:rPr>
              <a:t>и</a:t>
            </a:r>
            <a:r>
              <a:rPr sz="1800" b="1" dirty="0">
                <a:solidFill>
                  <a:srgbClr val="0000FF"/>
                </a:solidFill>
                <a:latin typeface="Calibri"/>
                <a:cs typeface="Calibri"/>
              </a:rPr>
              <a:t>	</a:t>
            </a:r>
            <a:r>
              <a:rPr sz="1800" b="1" spc="-10" dirty="0">
                <a:solidFill>
                  <a:srgbClr val="0000FF"/>
                </a:solidFill>
                <a:latin typeface="Calibri"/>
                <a:cs typeface="Calibri"/>
              </a:rPr>
              <a:t>материальная помощь</a:t>
            </a:r>
            <a:endParaRPr sz="1800">
              <a:latin typeface="Calibri"/>
              <a:cs typeface="Calibri"/>
            </a:endParaRPr>
          </a:p>
          <a:p>
            <a:pPr marL="91440" indent="-88900">
              <a:lnSpc>
                <a:spcPct val="100000"/>
              </a:lnSpc>
              <a:buSzPct val="94444"/>
              <a:buFont typeface="Microsoft Sans Serif"/>
              <a:buChar char="•"/>
              <a:tabLst>
                <a:tab pos="91440" algn="l"/>
              </a:tabLst>
            </a:pPr>
            <a:r>
              <a:rPr sz="1800" b="1" dirty="0">
                <a:solidFill>
                  <a:srgbClr val="0000FF"/>
                </a:solidFill>
                <a:latin typeface="Calibri"/>
                <a:cs typeface="Calibri"/>
              </a:rPr>
              <a:t>Добровольное</a:t>
            </a:r>
            <a:r>
              <a:rPr sz="1800" b="1" spc="-4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00FF"/>
                </a:solidFill>
                <a:latin typeface="Calibri"/>
                <a:cs typeface="Calibri"/>
              </a:rPr>
              <a:t>медицинское</a:t>
            </a:r>
            <a:r>
              <a:rPr sz="1800" b="1" spc="-7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00FF"/>
                </a:solidFill>
                <a:latin typeface="Calibri"/>
                <a:cs typeface="Calibri"/>
              </a:rPr>
              <a:t>страхование</a:t>
            </a:r>
            <a:endParaRPr sz="1800">
              <a:latin typeface="Calibri"/>
              <a:cs typeface="Calibri"/>
            </a:endParaRPr>
          </a:p>
          <a:p>
            <a:pPr marL="91440" indent="-88900">
              <a:lnSpc>
                <a:spcPct val="100000"/>
              </a:lnSpc>
              <a:buSzPct val="94444"/>
              <a:buFont typeface="Microsoft Sans Serif"/>
              <a:buChar char="•"/>
              <a:tabLst>
                <a:tab pos="91440" algn="l"/>
              </a:tabLst>
            </a:pPr>
            <a:r>
              <a:rPr sz="1800" b="1" dirty="0">
                <a:solidFill>
                  <a:srgbClr val="0000FF"/>
                </a:solidFill>
                <a:latin typeface="Calibri"/>
                <a:cs typeface="Calibri"/>
              </a:rPr>
              <a:t>Организация</a:t>
            </a:r>
            <a:r>
              <a:rPr sz="1800" b="1" spc="-4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00FF"/>
                </a:solidFill>
                <a:latin typeface="Calibri"/>
                <a:cs typeface="Calibri"/>
              </a:rPr>
              <a:t>отдыха</a:t>
            </a:r>
            <a:endParaRPr sz="1800">
              <a:latin typeface="Calibri"/>
              <a:cs typeface="Calibri"/>
            </a:endParaRPr>
          </a:p>
          <a:p>
            <a:pPr marL="91440" indent="-88900">
              <a:lnSpc>
                <a:spcPct val="100000"/>
              </a:lnSpc>
              <a:buSzPct val="94444"/>
              <a:buFont typeface="Microsoft Sans Serif"/>
              <a:buChar char="•"/>
              <a:tabLst>
                <a:tab pos="91440" algn="l"/>
              </a:tabLst>
            </a:pPr>
            <a:r>
              <a:rPr sz="1800" b="1" dirty="0">
                <a:solidFill>
                  <a:srgbClr val="0000FF"/>
                </a:solidFill>
                <a:latin typeface="Calibri"/>
                <a:cs typeface="Calibri"/>
              </a:rPr>
              <a:t>Профилактика</a:t>
            </a:r>
            <a:r>
              <a:rPr sz="1800" b="1" spc="-5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FF"/>
                </a:solidFill>
                <a:latin typeface="Calibri"/>
                <a:cs typeface="Calibri"/>
              </a:rPr>
              <a:t>и</a:t>
            </a:r>
            <a:r>
              <a:rPr sz="1800" b="1" spc="-4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FF"/>
                </a:solidFill>
                <a:latin typeface="Calibri"/>
                <a:cs typeface="Calibri"/>
              </a:rPr>
              <a:t>ранняя</a:t>
            </a:r>
            <a:r>
              <a:rPr sz="1800" b="1" spc="-2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00FF"/>
                </a:solidFill>
                <a:latin typeface="Calibri"/>
                <a:cs typeface="Calibri"/>
              </a:rPr>
              <a:t>диагностика</a:t>
            </a:r>
            <a:endParaRPr sz="1800">
              <a:latin typeface="Calibri"/>
              <a:cs typeface="Calibri"/>
            </a:endParaRPr>
          </a:p>
          <a:p>
            <a:pPr marL="91440" indent="-88900">
              <a:lnSpc>
                <a:spcPct val="100000"/>
              </a:lnSpc>
              <a:buSzPct val="94444"/>
              <a:buFont typeface="Microsoft Sans Serif"/>
              <a:buChar char="•"/>
              <a:tabLst>
                <a:tab pos="91440" algn="l"/>
              </a:tabLst>
            </a:pPr>
            <a:r>
              <a:rPr sz="1800" b="1" dirty="0">
                <a:solidFill>
                  <a:srgbClr val="0000FF"/>
                </a:solidFill>
                <a:latin typeface="Calibri"/>
                <a:cs typeface="Calibri"/>
              </a:rPr>
              <a:t>Социально-</a:t>
            </a:r>
            <a:r>
              <a:rPr sz="1800" b="1" spc="-10" dirty="0">
                <a:solidFill>
                  <a:srgbClr val="0000FF"/>
                </a:solidFill>
                <a:latin typeface="Calibri"/>
                <a:cs typeface="Calibri"/>
              </a:rPr>
              <a:t>ориентированные</a:t>
            </a:r>
            <a:r>
              <a:rPr sz="1800" b="1" spc="-1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00FF"/>
                </a:solidFill>
                <a:latin typeface="Calibri"/>
                <a:cs typeface="Calibri"/>
              </a:rPr>
              <a:t>программы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19550" y="2641600"/>
            <a:ext cx="19050" cy="1998980"/>
          </a:xfrm>
          <a:custGeom>
            <a:avLst/>
            <a:gdLst/>
            <a:ahLst/>
            <a:cxnLst/>
            <a:rect l="l" t="t" r="r" b="b"/>
            <a:pathLst>
              <a:path w="19050" h="1998979">
                <a:moveTo>
                  <a:pt x="0" y="0"/>
                </a:moveTo>
                <a:lnTo>
                  <a:pt x="19050" y="1998662"/>
                </a:lnTo>
              </a:path>
            </a:pathLst>
          </a:custGeom>
          <a:ln w="38100">
            <a:solidFill>
              <a:srgbClr val="0066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97" y="173732"/>
            <a:ext cx="3235456" cy="215646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40118" y="13842"/>
            <a:ext cx="2603880" cy="282040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77555" y="4816855"/>
            <a:ext cx="838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solidFill>
                  <a:srgbClr val="888888"/>
                </a:solidFill>
                <a:latin typeface="Calibri"/>
                <a:cs typeface="Calibri"/>
              </a:rPr>
              <a:t>4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1020" y="89938"/>
            <a:ext cx="8340501" cy="22784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9201" y="354584"/>
            <a:ext cx="316166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01090" marR="5080" indent="-1089025">
              <a:lnSpc>
                <a:spcPct val="100000"/>
              </a:lnSpc>
              <a:spcBef>
                <a:spcPts val="95"/>
              </a:spcBef>
            </a:pPr>
            <a:r>
              <a:rPr sz="1600" b="0" dirty="0">
                <a:solidFill>
                  <a:srgbClr val="FF0000"/>
                </a:solidFill>
                <a:latin typeface="Times New Roman"/>
                <a:cs typeface="Times New Roman"/>
              </a:rPr>
              <a:t>С</a:t>
            </a:r>
            <a:r>
              <a:rPr sz="1600" b="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0" spc="-10" dirty="0">
                <a:solidFill>
                  <a:srgbClr val="FF0000"/>
                </a:solidFill>
                <a:latin typeface="Times New Roman"/>
                <a:cs typeface="Times New Roman"/>
              </a:rPr>
              <a:t>МИНИСТЕРСТВОМ</a:t>
            </a:r>
            <a:r>
              <a:rPr sz="1600" b="0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0" dirty="0">
                <a:solidFill>
                  <a:srgbClr val="FF0000"/>
                </a:solidFill>
                <a:latin typeface="Times New Roman"/>
                <a:cs typeface="Times New Roman"/>
              </a:rPr>
              <a:t>В</a:t>
            </a:r>
            <a:r>
              <a:rPr sz="1600" b="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0" spc="-10" dirty="0">
                <a:solidFill>
                  <a:srgbClr val="FF0000"/>
                </a:solidFill>
                <a:latin typeface="Times New Roman"/>
                <a:cs typeface="Times New Roman"/>
              </a:rPr>
              <a:t>ПРЯМОМ ДИАЛОГЕ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-6350" y="2268537"/>
            <a:ext cx="4587875" cy="2881630"/>
            <a:chOff x="-6350" y="2268537"/>
            <a:chExt cx="4587875" cy="288163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6087" y="2268537"/>
              <a:ext cx="3082925" cy="18669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4135437"/>
              <a:ext cx="4575175" cy="1008380"/>
            </a:xfrm>
            <a:custGeom>
              <a:avLst/>
              <a:gdLst/>
              <a:ahLst/>
              <a:cxnLst/>
              <a:rect l="l" t="t" r="r" b="b"/>
              <a:pathLst>
                <a:path w="4575175" h="1008379">
                  <a:moveTo>
                    <a:pt x="4575175" y="1008062"/>
                  </a:moveTo>
                  <a:lnTo>
                    <a:pt x="4575175" y="0"/>
                  </a:lnTo>
                  <a:lnTo>
                    <a:pt x="0" y="0"/>
                  </a:lnTo>
                  <a:lnTo>
                    <a:pt x="0" y="1008062"/>
                  </a:lnTo>
                </a:path>
              </a:pathLst>
            </a:custGeom>
            <a:ln w="127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8739" y="4160316"/>
            <a:ext cx="441833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п.</a:t>
            </a:r>
            <a:r>
              <a:rPr sz="1200" spc="26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4.4</a:t>
            </a:r>
            <a:r>
              <a:rPr sz="1200" spc="27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Считать…целесообразным</a:t>
            </a:r>
            <a:r>
              <a:rPr sz="1200" spc="27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введение</a:t>
            </a:r>
            <a:r>
              <a:rPr sz="1200" spc="27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в</a:t>
            </a:r>
            <a:r>
              <a:rPr sz="1200" spc="27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массовую</a:t>
            </a:r>
            <a:r>
              <a:rPr sz="1200" spc="26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3333FF"/>
                </a:solidFill>
                <a:latin typeface="Calibri"/>
                <a:cs typeface="Calibri"/>
              </a:rPr>
              <a:t>практику </a:t>
            </a: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образовательных</a:t>
            </a:r>
            <a:r>
              <a:rPr sz="1200" spc="125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организаций</a:t>
            </a:r>
            <a:r>
              <a:rPr sz="1200" spc="12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высшего</a:t>
            </a:r>
            <a:r>
              <a:rPr sz="1200" spc="135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образования</a:t>
            </a:r>
            <a:r>
              <a:rPr sz="1200" spc="12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3333FF"/>
                </a:solidFill>
                <a:latin typeface="Calibri"/>
                <a:cs typeface="Calibri"/>
              </a:rPr>
              <a:t>заключение трудовых</a:t>
            </a:r>
            <a:r>
              <a:rPr sz="1200" spc="-4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договоров</a:t>
            </a:r>
            <a:r>
              <a:rPr sz="1200" spc="-2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на</a:t>
            </a:r>
            <a:r>
              <a:rPr sz="1200" spc="-15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3333FF"/>
                </a:solidFill>
                <a:latin typeface="Calibri"/>
                <a:cs typeface="Calibri"/>
              </a:rPr>
              <a:t>неопределённый</a:t>
            </a:r>
            <a:r>
              <a:rPr sz="1200" spc="-15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3333FF"/>
                </a:solidFill>
                <a:latin typeface="Calibri"/>
                <a:cs typeface="Calibri"/>
              </a:rPr>
              <a:t>срок…</a:t>
            </a:r>
            <a:endParaRPr sz="12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…</a:t>
            </a:r>
            <a:r>
              <a:rPr sz="1200" spc="37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при</a:t>
            </a:r>
            <a:r>
              <a:rPr sz="1200" spc="375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наличии</a:t>
            </a:r>
            <a:r>
              <a:rPr sz="1200" spc="375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согласия</a:t>
            </a:r>
            <a:r>
              <a:rPr sz="1200" spc="37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работника</a:t>
            </a:r>
            <a:r>
              <a:rPr sz="1200" spc="37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трудовой</a:t>
            </a:r>
            <a:r>
              <a:rPr sz="1200" spc="38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договор</a:t>
            </a:r>
            <a:r>
              <a:rPr sz="1200" spc="385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3333FF"/>
                </a:solidFill>
                <a:latin typeface="Calibri"/>
                <a:cs typeface="Calibri"/>
              </a:rPr>
              <a:t>следует </a:t>
            </a: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заключать</a:t>
            </a:r>
            <a:r>
              <a:rPr sz="1200" spc="-2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на</a:t>
            </a:r>
            <a:r>
              <a:rPr sz="1200" spc="-2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срок</a:t>
            </a:r>
            <a:r>
              <a:rPr sz="1200" spc="-15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не</a:t>
            </a:r>
            <a:r>
              <a:rPr sz="1200" spc="-2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менее</a:t>
            </a:r>
            <a:r>
              <a:rPr sz="1200" spc="-15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333FF"/>
                </a:solidFill>
                <a:latin typeface="Calibri"/>
                <a:cs typeface="Calibri"/>
              </a:rPr>
              <a:t>трех</a:t>
            </a:r>
            <a:r>
              <a:rPr sz="1200" spc="-35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3333FF"/>
                </a:solidFill>
                <a:latin typeface="Calibri"/>
                <a:cs typeface="Calibri"/>
              </a:rPr>
              <a:t>лет.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633403" y="431009"/>
            <a:ext cx="5422265" cy="4443095"/>
            <a:chOff x="3633403" y="431009"/>
            <a:chExt cx="5422265" cy="444309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33403" y="431009"/>
              <a:ext cx="3005231" cy="26733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26375" y="3867150"/>
              <a:ext cx="1228725" cy="100647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727952" y="2258060"/>
            <a:ext cx="2227580" cy="1056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0000FF"/>
                </a:solidFill>
                <a:latin typeface="Times New Roman"/>
                <a:cs typeface="Times New Roman"/>
              </a:rPr>
              <a:t>ЗАСЕДАНИЕ</a:t>
            </a:r>
            <a:r>
              <a:rPr sz="8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0000FF"/>
                </a:solidFill>
                <a:latin typeface="Times New Roman"/>
                <a:cs typeface="Times New Roman"/>
              </a:rPr>
              <a:t>ОТРАСЛЕВОЙ</a:t>
            </a:r>
            <a:r>
              <a:rPr sz="800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0000FF"/>
                </a:solidFill>
                <a:latin typeface="Times New Roman"/>
                <a:cs typeface="Times New Roman"/>
              </a:rPr>
              <a:t>КОМИССИИ</a:t>
            </a:r>
            <a:r>
              <a:rPr sz="800" spc="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0000FF"/>
                </a:solidFill>
                <a:latin typeface="Times New Roman"/>
                <a:cs typeface="Times New Roman"/>
              </a:rPr>
              <a:t>ПО</a:t>
            </a:r>
            <a:r>
              <a:rPr sz="800" spc="5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0000FF"/>
                </a:solidFill>
                <a:latin typeface="Times New Roman"/>
                <a:cs typeface="Times New Roman"/>
              </a:rPr>
              <a:t>РЕГУЛИРОВАНИЮ</a:t>
            </a:r>
            <a:r>
              <a:rPr sz="800" spc="1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0000FF"/>
                </a:solidFill>
                <a:latin typeface="Times New Roman"/>
                <a:cs typeface="Times New Roman"/>
              </a:rPr>
              <a:t>СОЦИАЛЬНО-</a:t>
            </a:r>
            <a:r>
              <a:rPr sz="800" spc="-10" dirty="0">
                <a:solidFill>
                  <a:srgbClr val="0000FF"/>
                </a:solidFill>
                <a:latin typeface="Times New Roman"/>
                <a:cs typeface="Times New Roman"/>
              </a:rPr>
              <a:t>ТРУДОВЫХ</a:t>
            </a:r>
            <a:r>
              <a:rPr sz="800" spc="5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0000FF"/>
                </a:solidFill>
                <a:latin typeface="Times New Roman"/>
                <a:cs typeface="Times New Roman"/>
              </a:rPr>
              <a:t>ОТНОШЕНИЙ</a:t>
            </a:r>
            <a:r>
              <a:rPr sz="800" spc="1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00" spc="-50" dirty="0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sz="800" spc="11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0000FF"/>
                </a:solidFill>
                <a:latin typeface="Times New Roman"/>
                <a:cs typeface="Times New Roman"/>
              </a:rPr>
              <a:t>ОБРАЗОВАТЕЛЬНЫХ</a:t>
            </a:r>
            <a:r>
              <a:rPr sz="800" spc="5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0000FF"/>
                </a:solidFill>
                <a:latin typeface="Times New Roman"/>
                <a:cs typeface="Times New Roman"/>
              </a:rPr>
              <a:t>ОРГАНИЗАЦИЯХ,</a:t>
            </a:r>
            <a:r>
              <a:rPr sz="8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0000FF"/>
                </a:solidFill>
                <a:latin typeface="Times New Roman"/>
                <a:cs typeface="Times New Roman"/>
              </a:rPr>
              <a:t>НАХОДЯЩИХСЯ </a:t>
            </a:r>
            <a:r>
              <a:rPr sz="800" spc="-50" dirty="0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sz="800" spc="5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0000FF"/>
                </a:solidFill>
                <a:latin typeface="Times New Roman"/>
                <a:cs typeface="Times New Roman"/>
              </a:rPr>
              <a:t>ВЕДЕНИИ</a:t>
            </a:r>
            <a:r>
              <a:rPr sz="800" spc="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0000FF"/>
                </a:solidFill>
                <a:latin typeface="Times New Roman"/>
                <a:cs typeface="Times New Roman"/>
              </a:rPr>
              <a:t>МИНОБРНАУКИ</a:t>
            </a:r>
            <a:r>
              <a:rPr sz="800" spc="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0000FF"/>
                </a:solidFill>
                <a:latin typeface="Times New Roman"/>
                <a:cs typeface="Times New Roman"/>
              </a:rPr>
              <a:t>РОССИИ</a:t>
            </a:r>
            <a:endParaRPr sz="800">
              <a:latin typeface="Times New Roman"/>
              <a:cs typeface="Times New Roman"/>
            </a:endParaRPr>
          </a:p>
          <a:p>
            <a:pPr marL="45720" marR="38100" algn="ctr">
              <a:lnSpc>
                <a:spcPts val="1680"/>
              </a:lnSpc>
              <a:spcBef>
                <a:spcPts val="15"/>
              </a:spcBef>
            </a:pPr>
            <a:r>
              <a:rPr sz="1400" dirty="0">
                <a:solidFill>
                  <a:srgbClr val="FF0000"/>
                </a:solidFill>
                <a:latin typeface="Times New Roman"/>
                <a:cs typeface="Times New Roman"/>
              </a:rPr>
              <a:t>20</a:t>
            </a:r>
            <a:r>
              <a:rPr sz="1400" spc="-35" dirty="0">
                <a:solidFill>
                  <a:srgbClr val="FF0000"/>
                </a:solidFill>
                <a:latin typeface="Times New Roman"/>
                <a:cs typeface="Times New Roman"/>
              </a:rPr>
              <a:t> декабря</a:t>
            </a:r>
            <a:r>
              <a:rPr sz="1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spc="-35" dirty="0">
                <a:solidFill>
                  <a:srgbClr val="FF0000"/>
                </a:solidFill>
                <a:latin typeface="Times New Roman"/>
                <a:cs typeface="Times New Roman"/>
              </a:rPr>
              <a:t>2023 г. </a:t>
            </a:r>
            <a:r>
              <a:rPr sz="1400" dirty="0">
                <a:solidFill>
                  <a:srgbClr val="FF0000"/>
                </a:solidFill>
                <a:latin typeface="Times New Roman"/>
                <a:cs typeface="Times New Roman"/>
              </a:rPr>
              <a:t>–</a:t>
            </a:r>
            <a:r>
              <a:rPr sz="14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решение </a:t>
            </a:r>
            <a:r>
              <a:rPr sz="1400" dirty="0">
                <a:latin typeface="Times New Roman"/>
                <a:cs typeface="Times New Roman"/>
              </a:rPr>
              <a:t>о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пролонгации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Соглашения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90562" y="862075"/>
            <a:ext cx="8366759" cy="4269105"/>
            <a:chOff x="690562" y="862075"/>
            <a:chExt cx="8366759" cy="426910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63996" y="920495"/>
              <a:ext cx="2993136" cy="129692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0562" y="862075"/>
              <a:ext cx="2720975" cy="15144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65751" y="3324223"/>
              <a:ext cx="2960624" cy="18065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53170" y="4816855"/>
            <a:ext cx="838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solidFill>
                  <a:srgbClr val="888888"/>
                </a:solidFill>
                <a:latin typeface="Calibri"/>
                <a:cs typeface="Calibri"/>
              </a:rPr>
              <a:t>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05629" y="515569"/>
            <a:ext cx="4381500" cy="1254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32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endParaRPr sz="320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  <a:spcBef>
                <a:spcPts val="70"/>
              </a:spcBef>
            </a:pPr>
            <a:r>
              <a:rPr sz="2400" spc="-20" dirty="0">
                <a:latin typeface="Times New Roman"/>
                <a:cs typeface="Times New Roman"/>
              </a:rPr>
              <a:t>обращения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30" dirty="0">
                <a:latin typeface="Times New Roman"/>
                <a:cs typeface="Times New Roman"/>
              </a:rPr>
              <a:t>работников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80" dirty="0">
                <a:latin typeface="Times New Roman"/>
                <a:cs typeface="Times New Roman"/>
              </a:rPr>
              <a:t>НИ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ТГУ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о </a:t>
            </a:r>
            <a:r>
              <a:rPr sz="2400" spc="-20" dirty="0">
                <a:latin typeface="Times New Roman"/>
                <a:cs typeface="Times New Roman"/>
              </a:rPr>
              <a:t>защите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прав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190" y="760476"/>
            <a:ext cx="3029745" cy="178308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738503" y="751078"/>
            <a:ext cx="2071497" cy="1746119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21590" marR="15240" indent="-635" algn="ctr">
              <a:lnSpc>
                <a:spcPct val="101600"/>
              </a:lnSpc>
              <a:spcBef>
                <a:spcPts val="65"/>
              </a:spcBef>
            </a:pPr>
            <a:r>
              <a:rPr sz="1600" b="1" dirty="0">
                <a:solidFill>
                  <a:srgbClr val="0000FF"/>
                </a:solidFill>
                <a:latin typeface="Calibri"/>
                <a:cs typeface="Calibri"/>
              </a:rPr>
              <a:t>КТС</a:t>
            </a:r>
            <a:r>
              <a:rPr sz="1600" b="1" spc="-4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и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комиссия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spc="-25" dirty="0">
                <a:latin typeface="Calibri"/>
                <a:cs typeface="Calibri"/>
              </a:rPr>
              <a:t>по </a:t>
            </a:r>
            <a:r>
              <a:rPr sz="1600" b="1" dirty="0">
                <a:latin typeface="Calibri"/>
                <a:cs typeface="Calibri"/>
              </a:rPr>
              <a:t>вопросам</a:t>
            </a:r>
            <a:r>
              <a:rPr sz="1600" b="1" spc="-70" dirty="0">
                <a:latin typeface="Calibri"/>
                <a:cs typeface="Calibri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трудовых </a:t>
            </a:r>
            <a:r>
              <a:rPr sz="1600" b="1" dirty="0">
                <a:latin typeface="Calibri"/>
                <a:cs typeface="Calibri"/>
              </a:rPr>
              <a:t>отношений</a:t>
            </a:r>
            <a:r>
              <a:rPr sz="1600" b="1" spc="-80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и</a:t>
            </a:r>
            <a:endParaRPr sz="1600" dirty="0">
              <a:latin typeface="Calibri"/>
              <a:cs typeface="Calibri"/>
            </a:endParaRPr>
          </a:p>
          <a:p>
            <a:pPr marL="281940" marR="273050" indent="50165" algn="just">
              <a:lnSpc>
                <a:spcPct val="101899"/>
              </a:lnSpc>
            </a:pPr>
            <a:r>
              <a:rPr sz="1600" b="1" spc="-10" dirty="0" err="1" smtClean="0">
                <a:latin typeface="Calibri"/>
                <a:cs typeface="Calibri"/>
              </a:rPr>
              <a:t>социально</a:t>
            </a:r>
            <a:r>
              <a:rPr lang="ru-RU" sz="1600" b="1" spc="-10" dirty="0" err="1" smtClean="0">
                <a:latin typeface="Calibri"/>
                <a:cs typeface="Calibri"/>
              </a:rPr>
              <a:t>му</a:t>
            </a:r>
            <a:r>
              <a:rPr sz="1600" b="1" spc="-10" dirty="0" smtClean="0">
                <a:latin typeface="Calibri"/>
                <a:cs typeface="Calibri"/>
              </a:rPr>
              <a:t> </a:t>
            </a:r>
            <a:r>
              <a:rPr sz="1600" b="1" dirty="0" err="1" smtClean="0">
                <a:latin typeface="Calibri"/>
                <a:cs typeface="Calibri"/>
              </a:rPr>
              <a:t>партнерств</a:t>
            </a:r>
            <a:r>
              <a:rPr lang="ru-RU" sz="1600" b="1" dirty="0" smtClean="0">
                <a:latin typeface="Calibri"/>
                <a:cs typeface="Calibri"/>
              </a:rPr>
              <a:t>у</a:t>
            </a:r>
            <a:r>
              <a:rPr sz="1600" b="1" spc="-90" dirty="0" smtClean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– </a:t>
            </a:r>
            <a:r>
              <a:rPr sz="1600" spc="-10" dirty="0">
                <a:solidFill>
                  <a:srgbClr val="0000FF"/>
                </a:solidFill>
                <a:latin typeface="Calibri"/>
                <a:cs typeface="Calibri"/>
              </a:rPr>
              <a:t>Дунаевский</a:t>
            </a:r>
            <a:endParaRPr sz="1600" dirty="0">
              <a:latin typeface="Calibri"/>
              <a:cs typeface="Calibri"/>
            </a:endParaRPr>
          </a:p>
          <a:p>
            <a:pPr marL="12700" algn="just">
              <a:lnSpc>
                <a:spcPts val="1755"/>
              </a:lnSpc>
            </a:pPr>
            <a:r>
              <a:rPr sz="1600" spc="-10" dirty="0">
                <a:solidFill>
                  <a:srgbClr val="0000FF"/>
                </a:solidFill>
                <a:latin typeface="Calibri"/>
                <a:cs typeface="Calibri"/>
              </a:rPr>
              <a:t>Григорий</a:t>
            </a:r>
            <a:r>
              <a:rPr sz="1600" spc="-5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00FF"/>
                </a:solidFill>
                <a:latin typeface="Calibri"/>
                <a:cs typeface="Calibri"/>
              </a:rPr>
              <a:t>Ефимович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80930" y="2148447"/>
            <a:ext cx="3395979" cy="447675"/>
            <a:chOff x="5080930" y="2148447"/>
            <a:chExt cx="3395979" cy="44767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0930" y="2148447"/>
              <a:ext cx="3395704" cy="4474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09972" y="2157983"/>
              <a:ext cx="3339083" cy="388619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60020" y="0"/>
            <a:ext cx="8682355" cy="2786380"/>
            <a:chOff x="160020" y="0"/>
            <a:chExt cx="8682355" cy="278638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020" y="537972"/>
              <a:ext cx="1626108" cy="22479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594" y="564769"/>
              <a:ext cx="1530908" cy="215404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07594" y="564769"/>
              <a:ext cx="1530985" cy="2154555"/>
            </a:xfrm>
            <a:custGeom>
              <a:avLst/>
              <a:gdLst/>
              <a:ahLst/>
              <a:cxnLst/>
              <a:rect l="l" t="t" r="r" b="b"/>
              <a:pathLst>
                <a:path w="1530985" h="2154555">
                  <a:moveTo>
                    <a:pt x="0" y="1077086"/>
                  </a:moveTo>
                  <a:lnTo>
                    <a:pt x="996" y="1021659"/>
                  </a:lnTo>
                  <a:lnTo>
                    <a:pt x="3952" y="966959"/>
                  </a:lnTo>
                  <a:lnTo>
                    <a:pt x="8819" y="913055"/>
                  </a:lnTo>
                  <a:lnTo>
                    <a:pt x="15551" y="860013"/>
                  </a:lnTo>
                  <a:lnTo>
                    <a:pt x="24098" y="807903"/>
                  </a:lnTo>
                  <a:lnTo>
                    <a:pt x="34413" y="756790"/>
                  </a:lnTo>
                  <a:lnTo>
                    <a:pt x="46448" y="706744"/>
                  </a:lnTo>
                  <a:lnTo>
                    <a:pt x="60153" y="657832"/>
                  </a:lnTo>
                  <a:lnTo>
                    <a:pt x="75483" y="610121"/>
                  </a:lnTo>
                  <a:lnTo>
                    <a:pt x="92387" y="563679"/>
                  </a:lnTo>
                  <a:lnTo>
                    <a:pt x="110818" y="518574"/>
                  </a:lnTo>
                  <a:lnTo>
                    <a:pt x="130729" y="474873"/>
                  </a:lnTo>
                  <a:lnTo>
                    <a:pt x="152070" y="432644"/>
                  </a:lnTo>
                  <a:lnTo>
                    <a:pt x="174794" y="391955"/>
                  </a:lnTo>
                  <a:lnTo>
                    <a:pt x="198853" y="352874"/>
                  </a:lnTo>
                  <a:lnTo>
                    <a:pt x="224199" y="315467"/>
                  </a:lnTo>
                  <a:lnTo>
                    <a:pt x="250783" y="279804"/>
                  </a:lnTo>
                  <a:lnTo>
                    <a:pt x="278558" y="245951"/>
                  </a:lnTo>
                  <a:lnTo>
                    <a:pt x="307475" y="213976"/>
                  </a:lnTo>
                  <a:lnTo>
                    <a:pt x="337486" y="183947"/>
                  </a:lnTo>
                  <a:lnTo>
                    <a:pt x="368543" y="155931"/>
                  </a:lnTo>
                  <a:lnTo>
                    <a:pt x="400599" y="129996"/>
                  </a:lnTo>
                  <a:lnTo>
                    <a:pt x="433604" y="106210"/>
                  </a:lnTo>
                  <a:lnTo>
                    <a:pt x="467512" y="84641"/>
                  </a:lnTo>
                  <a:lnTo>
                    <a:pt x="502273" y="65356"/>
                  </a:lnTo>
                  <a:lnTo>
                    <a:pt x="537839" y="48422"/>
                  </a:lnTo>
                  <a:lnTo>
                    <a:pt x="574164" y="33908"/>
                  </a:lnTo>
                  <a:lnTo>
                    <a:pt x="611198" y="21882"/>
                  </a:lnTo>
                  <a:lnTo>
                    <a:pt x="648893" y="12410"/>
                  </a:lnTo>
                  <a:lnTo>
                    <a:pt x="687202" y="5560"/>
                  </a:lnTo>
                  <a:lnTo>
                    <a:pt x="726076" y="1401"/>
                  </a:lnTo>
                  <a:lnTo>
                    <a:pt x="765467" y="0"/>
                  </a:lnTo>
                  <a:lnTo>
                    <a:pt x="804861" y="1401"/>
                  </a:lnTo>
                  <a:lnTo>
                    <a:pt x="843737" y="5560"/>
                  </a:lnTo>
                  <a:lnTo>
                    <a:pt x="882048" y="12410"/>
                  </a:lnTo>
                  <a:lnTo>
                    <a:pt x="919745" y="21882"/>
                  </a:lnTo>
                  <a:lnTo>
                    <a:pt x="956780" y="33908"/>
                  </a:lnTo>
                  <a:lnTo>
                    <a:pt x="993106" y="48422"/>
                  </a:lnTo>
                  <a:lnTo>
                    <a:pt x="1028673" y="65356"/>
                  </a:lnTo>
                  <a:lnTo>
                    <a:pt x="1063434" y="84641"/>
                  </a:lnTo>
                  <a:lnTo>
                    <a:pt x="1097341" y="106210"/>
                  </a:lnTo>
                  <a:lnTo>
                    <a:pt x="1130345" y="129996"/>
                  </a:lnTo>
                  <a:lnTo>
                    <a:pt x="1162400" y="155931"/>
                  </a:lnTo>
                  <a:lnTo>
                    <a:pt x="1193456" y="183947"/>
                  </a:lnTo>
                  <a:lnTo>
                    <a:pt x="1223466" y="213976"/>
                  </a:lnTo>
                  <a:lnTo>
                    <a:pt x="1252381" y="245951"/>
                  </a:lnTo>
                  <a:lnTo>
                    <a:pt x="1280154" y="279804"/>
                  </a:lnTo>
                  <a:lnTo>
                    <a:pt x="1306736" y="315467"/>
                  </a:lnTo>
                  <a:lnTo>
                    <a:pt x="1332079" y="352874"/>
                  </a:lnTo>
                  <a:lnTo>
                    <a:pt x="1356136" y="391955"/>
                  </a:lnTo>
                  <a:lnTo>
                    <a:pt x="1378858" y="432644"/>
                  </a:lnTo>
                  <a:lnTo>
                    <a:pt x="1400197" y="474873"/>
                  </a:lnTo>
                  <a:lnTo>
                    <a:pt x="1420105" y="518574"/>
                  </a:lnTo>
                  <a:lnTo>
                    <a:pt x="1438534" y="563679"/>
                  </a:lnTo>
                  <a:lnTo>
                    <a:pt x="1455437" y="610121"/>
                  </a:lnTo>
                  <a:lnTo>
                    <a:pt x="1470764" y="657832"/>
                  </a:lnTo>
                  <a:lnTo>
                    <a:pt x="1484468" y="706744"/>
                  </a:lnTo>
                  <a:lnTo>
                    <a:pt x="1496500" y="756790"/>
                  </a:lnTo>
                  <a:lnTo>
                    <a:pt x="1506814" y="807903"/>
                  </a:lnTo>
                  <a:lnTo>
                    <a:pt x="1515359" y="860013"/>
                  </a:lnTo>
                  <a:lnTo>
                    <a:pt x="1522090" y="913055"/>
                  </a:lnTo>
                  <a:lnTo>
                    <a:pt x="1526957" y="966959"/>
                  </a:lnTo>
                  <a:lnTo>
                    <a:pt x="1529912" y="1021659"/>
                  </a:lnTo>
                  <a:lnTo>
                    <a:pt x="1530908" y="1077086"/>
                  </a:lnTo>
                  <a:lnTo>
                    <a:pt x="1529912" y="1132503"/>
                  </a:lnTo>
                  <a:lnTo>
                    <a:pt x="1526957" y="1187192"/>
                  </a:lnTo>
                  <a:lnTo>
                    <a:pt x="1522090" y="1241086"/>
                  </a:lnTo>
                  <a:lnTo>
                    <a:pt x="1515359" y="1294118"/>
                  </a:lnTo>
                  <a:lnTo>
                    <a:pt x="1506814" y="1346220"/>
                  </a:lnTo>
                  <a:lnTo>
                    <a:pt x="1496500" y="1397324"/>
                  </a:lnTo>
                  <a:lnTo>
                    <a:pt x="1484468" y="1447362"/>
                  </a:lnTo>
                  <a:lnTo>
                    <a:pt x="1470764" y="1496268"/>
                  </a:lnTo>
                  <a:lnTo>
                    <a:pt x="1455437" y="1543972"/>
                  </a:lnTo>
                  <a:lnTo>
                    <a:pt x="1438534" y="1590409"/>
                  </a:lnTo>
                  <a:lnTo>
                    <a:pt x="1420105" y="1635508"/>
                  </a:lnTo>
                  <a:lnTo>
                    <a:pt x="1400197" y="1679204"/>
                  </a:lnTo>
                  <a:lnTo>
                    <a:pt x="1378858" y="1721428"/>
                  </a:lnTo>
                  <a:lnTo>
                    <a:pt x="1356136" y="1762113"/>
                  </a:lnTo>
                  <a:lnTo>
                    <a:pt x="1332079" y="1801191"/>
                  </a:lnTo>
                  <a:lnTo>
                    <a:pt x="1306736" y="1838594"/>
                  </a:lnTo>
                  <a:lnTo>
                    <a:pt x="1280154" y="1874255"/>
                  </a:lnTo>
                  <a:lnTo>
                    <a:pt x="1252381" y="1908106"/>
                  </a:lnTo>
                  <a:lnTo>
                    <a:pt x="1223466" y="1940079"/>
                  </a:lnTo>
                  <a:lnTo>
                    <a:pt x="1193456" y="1970106"/>
                  </a:lnTo>
                  <a:lnTo>
                    <a:pt x="1162400" y="1998120"/>
                  </a:lnTo>
                  <a:lnTo>
                    <a:pt x="1130345" y="2024054"/>
                  </a:lnTo>
                  <a:lnTo>
                    <a:pt x="1097341" y="2047838"/>
                  </a:lnTo>
                  <a:lnTo>
                    <a:pt x="1063434" y="2069407"/>
                  </a:lnTo>
                  <a:lnTo>
                    <a:pt x="1028673" y="2088692"/>
                  </a:lnTo>
                  <a:lnTo>
                    <a:pt x="993106" y="2105624"/>
                  </a:lnTo>
                  <a:lnTo>
                    <a:pt x="956780" y="2120138"/>
                  </a:lnTo>
                  <a:lnTo>
                    <a:pt x="919745" y="2132165"/>
                  </a:lnTo>
                  <a:lnTo>
                    <a:pt x="882048" y="2141636"/>
                  </a:lnTo>
                  <a:lnTo>
                    <a:pt x="843737" y="2148486"/>
                  </a:lnTo>
                  <a:lnTo>
                    <a:pt x="804861" y="2152645"/>
                  </a:lnTo>
                  <a:lnTo>
                    <a:pt x="765467" y="2154047"/>
                  </a:lnTo>
                  <a:lnTo>
                    <a:pt x="726076" y="2152645"/>
                  </a:lnTo>
                  <a:lnTo>
                    <a:pt x="687202" y="2148486"/>
                  </a:lnTo>
                  <a:lnTo>
                    <a:pt x="648893" y="2141636"/>
                  </a:lnTo>
                  <a:lnTo>
                    <a:pt x="611198" y="2132165"/>
                  </a:lnTo>
                  <a:lnTo>
                    <a:pt x="574164" y="2120138"/>
                  </a:lnTo>
                  <a:lnTo>
                    <a:pt x="537839" y="2105624"/>
                  </a:lnTo>
                  <a:lnTo>
                    <a:pt x="502273" y="2088692"/>
                  </a:lnTo>
                  <a:lnTo>
                    <a:pt x="467512" y="2069407"/>
                  </a:lnTo>
                  <a:lnTo>
                    <a:pt x="433604" y="2047838"/>
                  </a:lnTo>
                  <a:lnTo>
                    <a:pt x="400599" y="2024054"/>
                  </a:lnTo>
                  <a:lnTo>
                    <a:pt x="368543" y="1998120"/>
                  </a:lnTo>
                  <a:lnTo>
                    <a:pt x="337486" y="1970106"/>
                  </a:lnTo>
                  <a:lnTo>
                    <a:pt x="307475" y="1940079"/>
                  </a:lnTo>
                  <a:lnTo>
                    <a:pt x="278558" y="1908106"/>
                  </a:lnTo>
                  <a:lnTo>
                    <a:pt x="250783" y="1874255"/>
                  </a:lnTo>
                  <a:lnTo>
                    <a:pt x="224199" y="1838594"/>
                  </a:lnTo>
                  <a:lnTo>
                    <a:pt x="198853" y="1801191"/>
                  </a:lnTo>
                  <a:lnTo>
                    <a:pt x="174794" y="1762113"/>
                  </a:lnTo>
                  <a:lnTo>
                    <a:pt x="152070" y="1721428"/>
                  </a:lnTo>
                  <a:lnTo>
                    <a:pt x="130729" y="1679204"/>
                  </a:lnTo>
                  <a:lnTo>
                    <a:pt x="110818" y="1635508"/>
                  </a:lnTo>
                  <a:lnTo>
                    <a:pt x="92387" y="1590409"/>
                  </a:lnTo>
                  <a:lnTo>
                    <a:pt x="75483" y="1543972"/>
                  </a:lnTo>
                  <a:lnTo>
                    <a:pt x="60153" y="1496268"/>
                  </a:lnTo>
                  <a:lnTo>
                    <a:pt x="46448" y="1447362"/>
                  </a:lnTo>
                  <a:lnTo>
                    <a:pt x="34413" y="1397324"/>
                  </a:lnTo>
                  <a:lnTo>
                    <a:pt x="24098" y="1346220"/>
                  </a:lnTo>
                  <a:lnTo>
                    <a:pt x="15551" y="1294118"/>
                  </a:lnTo>
                  <a:lnTo>
                    <a:pt x="8819" y="1241086"/>
                  </a:lnTo>
                  <a:lnTo>
                    <a:pt x="3952" y="1187192"/>
                  </a:lnTo>
                  <a:lnTo>
                    <a:pt x="996" y="1132503"/>
                  </a:lnTo>
                  <a:lnTo>
                    <a:pt x="0" y="1077086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2787" y="118871"/>
              <a:ext cx="2991460" cy="22402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80587" y="0"/>
              <a:ext cx="422148" cy="53949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0520" y="0"/>
              <a:ext cx="8491728" cy="53949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43967" y="3140709"/>
            <a:ext cx="802195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Участие</a:t>
            </a:r>
            <a:r>
              <a:rPr sz="16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в</a:t>
            </a:r>
            <a:r>
              <a:rPr sz="1600" spc="-5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разработке</a:t>
            </a:r>
            <a:r>
              <a:rPr sz="16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и</a:t>
            </a:r>
            <a:r>
              <a:rPr sz="1600" spc="-4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обсуждении</a:t>
            </a:r>
            <a:r>
              <a:rPr sz="160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нормативных</a:t>
            </a:r>
            <a:r>
              <a:rPr sz="16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документов</a:t>
            </a:r>
            <a:endParaRPr sz="1600">
              <a:latin typeface="Microsoft Sans Serif"/>
              <a:cs typeface="Microsoft Sans Serif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Внесение</a:t>
            </a:r>
            <a:r>
              <a:rPr sz="16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изменений</a:t>
            </a:r>
            <a:r>
              <a:rPr sz="160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в</a:t>
            </a:r>
            <a:r>
              <a:rPr sz="16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Положение</a:t>
            </a:r>
            <a:r>
              <a:rPr sz="16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об</a:t>
            </a:r>
            <a:r>
              <a:rPr sz="16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оплате</a:t>
            </a:r>
            <a:r>
              <a:rPr sz="1600" spc="-4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труда</a:t>
            </a:r>
            <a:r>
              <a:rPr sz="16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НИ</a:t>
            </a:r>
            <a:r>
              <a:rPr sz="16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ТГУ</a:t>
            </a:r>
            <a:endParaRPr sz="1600">
              <a:latin typeface="Microsoft Sans Serif"/>
              <a:cs typeface="Microsoft Sans Serif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Согласование</a:t>
            </a:r>
            <a:r>
              <a:rPr sz="1600" spc="-6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размера</a:t>
            </a:r>
            <a:r>
              <a:rPr sz="1600" spc="-6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базовых</a:t>
            </a:r>
            <a:r>
              <a:rPr sz="1600" spc="-8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окладов</a:t>
            </a:r>
            <a:r>
              <a:rPr sz="1600" spc="-6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по</a:t>
            </a:r>
            <a:r>
              <a:rPr sz="1600" spc="-6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уровням</a:t>
            </a:r>
            <a:r>
              <a:rPr sz="1600" spc="-5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ПКГ</a:t>
            </a:r>
            <a:endParaRPr sz="1600">
              <a:latin typeface="Microsoft Sans Serif"/>
              <a:cs typeface="Microsoft Sans Serif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Вопросы</a:t>
            </a:r>
            <a:r>
              <a:rPr sz="1600" spc="-5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гарантий</a:t>
            </a:r>
            <a:r>
              <a:rPr sz="16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и</a:t>
            </a:r>
            <a:r>
              <a:rPr sz="16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компенсаций</a:t>
            </a:r>
            <a:r>
              <a:rPr sz="16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в</a:t>
            </a:r>
            <a:r>
              <a:rPr sz="16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связи</a:t>
            </a:r>
            <a:r>
              <a:rPr sz="16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с</a:t>
            </a:r>
            <a:r>
              <a:rPr sz="16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переводом</a:t>
            </a:r>
            <a:r>
              <a:rPr sz="16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на</a:t>
            </a:r>
            <a:r>
              <a:rPr sz="16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дистанционную</a:t>
            </a:r>
            <a:r>
              <a:rPr sz="1600" spc="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работу</a:t>
            </a:r>
            <a:endParaRPr sz="1600">
              <a:latin typeface="Microsoft Sans Serif"/>
              <a:cs typeface="Microsoft Sans Serif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Внесение</a:t>
            </a:r>
            <a:r>
              <a:rPr sz="16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дополнений в</a:t>
            </a:r>
            <a:r>
              <a:rPr sz="1600" spc="-4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Коллективный</a:t>
            </a:r>
            <a:r>
              <a:rPr sz="16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договор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4525" y="21158"/>
            <a:ext cx="833247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u="sng" dirty="0">
                <a:solidFill>
                  <a:srgbClr val="0066FF"/>
                </a:solidFill>
                <a:uFill>
                  <a:solidFill>
                    <a:srgbClr val="0066FF"/>
                  </a:solidFill>
                </a:uFill>
                <a:latin typeface="Times New Roman"/>
                <a:cs typeface="Times New Roman"/>
              </a:rPr>
              <a:t>ЗАЩИТА</a:t>
            </a:r>
            <a:r>
              <a:rPr sz="2000" b="1" u="sng" spc="204" dirty="0">
                <a:solidFill>
                  <a:srgbClr val="0066FF"/>
                </a:solidFill>
                <a:uFill>
                  <a:solidFill>
                    <a:srgbClr val="0066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sng" dirty="0">
                <a:solidFill>
                  <a:srgbClr val="0066FF"/>
                </a:solidFill>
                <a:uFill>
                  <a:solidFill>
                    <a:srgbClr val="0066FF"/>
                  </a:solidFill>
                </a:uFill>
                <a:latin typeface="Times New Roman"/>
                <a:cs typeface="Times New Roman"/>
              </a:rPr>
              <a:t>СОЦИАЛЬНО-ЭКОНОМИЧЕСКИХ</a:t>
            </a:r>
            <a:r>
              <a:rPr sz="2000" b="1" u="sng" spc="190" dirty="0">
                <a:solidFill>
                  <a:srgbClr val="0066FF"/>
                </a:solidFill>
                <a:uFill>
                  <a:solidFill>
                    <a:srgbClr val="0066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sng" dirty="0">
                <a:solidFill>
                  <a:srgbClr val="0066FF"/>
                </a:solidFill>
                <a:uFill>
                  <a:solidFill>
                    <a:srgbClr val="0066FF"/>
                  </a:solidFill>
                </a:uFill>
                <a:latin typeface="Times New Roman"/>
                <a:cs typeface="Times New Roman"/>
              </a:rPr>
              <a:t>ПРАВ</a:t>
            </a:r>
            <a:r>
              <a:rPr sz="2000" b="1" u="sng" spc="195" dirty="0">
                <a:solidFill>
                  <a:srgbClr val="0066FF"/>
                </a:solidFill>
                <a:uFill>
                  <a:solidFill>
                    <a:srgbClr val="0066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sng" spc="-10" dirty="0">
                <a:solidFill>
                  <a:srgbClr val="0066FF"/>
                </a:solidFill>
                <a:uFill>
                  <a:solidFill>
                    <a:srgbClr val="0066FF"/>
                  </a:solidFill>
                </a:uFill>
                <a:latin typeface="Times New Roman"/>
                <a:cs typeface="Times New Roman"/>
              </a:rPr>
              <a:t>РАБОТНИКОВ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43751" y="1920875"/>
            <a:ext cx="1341755" cy="1021080"/>
            <a:chOff x="6643751" y="1920875"/>
            <a:chExt cx="1341755" cy="1021080"/>
          </a:xfrm>
        </p:grpSpPr>
        <p:sp>
          <p:nvSpPr>
            <p:cNvPr id="3" name="object 3"/>
            <p:cNvSpPr/>
            <p:nvPr/>
          </p:nvSpPr>
          <p:spPr>
            <a:xfrm>
              <a:off x="6656451" y="1933575"/>
              <a:ext cx="1316355" cy="995680"/>
            </a:xfrm>
            <a:custGeom>
              <a:avLst/>
              <a:gdLst/>
              <a:ahLst/>
              <a:cxnLst/>
              <a:rect l="l" t="t" r="r" b="b"/>
              <a:pathLst>
                <a:path w="1316354" h="995680">
                  <a:moveTo>
                    <a:pt x="657987" y="0"/>
                  </a:moveTo>
                  <a:lnTo>
                    <a:pt x="604011" y="1649"/>
                  </a:lnTo>
                  <a:lnTo>
                    <a:pt x="551239" y="6512"/>
                  </a:lnTo>
                  <a:lnTo>
                    <a:pt x="499839" y="14460"/>
                  </a:lnTo>
                  <a:lnTo>
                    <a:pt x="449982" y="25366"/>
                  </a:lnTo>
                  <a:lnTo>
                    <a:pt x="401835" y="39102"/>
                  </a:lnTo>
                  <a:lnTo>
                    <a:pt x="355569" y="55539"/>
                  </a:lnTo>
                  <a:lnTo>
                    <a:pt x="311353" y="74550"/>
                  </a:lnTo>
                  <a:lnTo>
                    <a:pt x="269354" y="96007"/>
                  </a:lnTo>
                  <a:lnTo>
                    <a:pt x="229744" y="119783"/>
                  </a:lnTo>
                  <a:lnTo>
                    <a:pt x="192690" y="145748"/>
                  </a:lnTo>
                  <a:lnTo>
                    <a:pt x="158363" y="173775"/>
                  </a:lnTo>
                  <a:lnTo>
                    <a:pt x="126930" y="203737"/>
                  </a:lnTo>
                  <a:lnTo>
                    <a:pt x="98562" y="235505"/>
                  </a:lnTo>
                  <a:lnTo>
                    <a:pt x="73428" y="268951"/>
                  </a:lnTo>
                  <a:lnTo>
                    <a:pt x="51696" y="303948"/>
                  </a:lnTo>
                  <a:lnTo>
                    <a:pt x="33537" y="340368"/>
                  </a:lnTo>
                  <a:lnTo>
                    <a:pt x="19118" y="378082"/>
                  </a:lnTo>
                  <a:lnTo>
                    <a:pt x="8609" y="416962"/>
                  </a:lnTo>
                  <a:lnTo>
                    <a:pt x="2180" y="456882"/>
                  </a:lnTo>
                  <a:lnTo>
                    <a:pt x="0" y="497713"/>
                  </a:lnTo>
                  <a:lnTo>
                    <a:pt x="2180" y="538526"/>
                  </a:lnTo>
                  <a:lnTo>
                    <a:pt x="8609" y="578432"/>
                  </a:lnTo>
                  <a:lnTo>
                    <a:pt x="19118" y="617302"/>
                  </a:lnTo>
                  <a:lnTo>
                    <a:pt x="33537" y="655009"/>
                  </a:lnTo>
                  <a:lnTo>
                    <a:pt x="51696" y="691423"/>
                  </a:lnTo>
                  <a:lnTo>
                    <a:pt x="73428" y="726418"/>
                  </a:lnTo>
                  <a:lnTo>
                    <a:pt x="98562" y="759864"/>
                  </a:lnTo>
                  <a:lnTo>
                    <a:pt x="126930" y="791633"/>
                  </a:lnTo>
                  <a:lnTo>
                    <a:pt x="158363" y="821598"/>
                  </a:lnTo>
                  <a:lnTo>
                    <a:pt x="192690" y="849629"/>
                  </a:lnTo>
                  <a:lnTo>
                    <a:pt x="229744" y="875600"/>
                  </a:lnTo>
                  <a:lnTo>
                    <a:pt x="269354" y="899381"/>
                  </a:lnTo>
                  <a:lnTo>
                    <a:pt x="311353" y="920844"/>
                  </a:lnTo>
                  <a:lnTo>
                    <a:pt x="355569" y="939862"/>
                  </a:lnTo>
                  <a:lnTo>
                    <a:pt x="401835" y="956306"/>
                  </a:lnTo>
                  <a:lnTo>
                    <a:pt x="449982" y="970047"/>
                  </a:lnTo>
                  <a:lnTo>
                    <a:pt x="499839" y="980958"/>
                  </a:lnTo>
                  <a:lnTo>
                    <a:pt x="551239" y="988910"/>
                  </a:lnTo>
                  <a:lnTo>
                    <a:pt x="604011" y="993775"/>
                  </a:lnTo>
                  <a:lnTo>
                    <a:pt x="657987" y="995426"/>
                  </a:lnTo>
                  <a:lnTo>
                    <a:pt x="711945" y="993775"/>
                  </a:lnTo>
                  <a:lnTo>
                    <a:pt x="764703" y="988910"/>
                  </a:lnTo>
                  <a:lnTo>
                    <a:pt x="816092" y="980958"/>
                  </a:lnTo>
                  <a:lnTo>
                    <a:pt x="865942" y="970047"/>
                  </a:lnTo>
                  <a:lnTo>
                    <a:pt x="914084" y="956306"/>
                  </a:lnTo>
                  <a:lnTo>
                    <a:pt x="960348" y="939862"/>
                  </a:lnTo>
                  <a:lnTo>
                    <a:pt x="1004564" y="920844"/>
                  </a:lnTo>
                  <a:lnTo>
                    <a:pt x="1046564" y="899381"/>
                  </a:lnTo>
                  <a:lnTo>
                    <a:pt x="1086177" y="875600"/>
                  </a:lnTo>
                  <a:lnTo>
                    <a:pt x="1123235" y="849629"/>
                  </a:lnTo>
                  <a:lnTo>
                    <a:pt x="1157568" y="821598"/>
                  </a:lnTo>
                  <a:lnTo>
                    <a:pt x="1189006" y="791633"/>
                  </a:lnTo>
                  <a:lnTo>
                    <a:pt x="1217380" y="759864"/>
                  </a:lnTo>
                  <a:lnTo>
                    <a:pt x="1242521" y="726418"/>
                  </a:lnTo>
                  <a:lnTo>
                    <a:pt x="1264259" y="691423"/>
                  </a:lnTo>
                  <a:lnTo>
                    <a:pt x="1282424" y="655009"/>
                  </a:lnTo>
                  <a:lnTo>
                    <a:pt x="1296848" y="617302"/>
                  </a:lnTo>
                  <a:lnTo>
                    <a:pt x="1307360" y="578432"/>
                  </a:lnTo>
                  <a:lnTo>
                    <a:pt x="1313792" y="538526"/>
                  </a:lnTo>
                  <a:lnTo>
                    <a:pt x="1315974" y="497713"/>
                  </a:lnTo>
                  <a:lnTo>
                    <a:pt x="1313792" y="456882"/>
                  </a:lnTo>
                  <a:lnTo>
                    <a:pt x="1307360" y="416962"/>
                  </a:lnTo>
                  <a:lnTo>
                    <a:pt x="1296848" y="378082"/>
                  </a:lnTo>
                  <a:lnTo>
                    <a:pt x="1282424" y="340368"/>
                  </a:lnTo>
                  <a:lnTo>
                    <a:pt x="1264259" y="303948"/>
                  </a:lnTo>
                  <a:lnTo>
                    <a:pt x="1242521" y="268951"/>
                  </a:lnTo>
                  <a:lnTo>
                    <a:pt x="1217380" y="235505"/>
                  </a:lnTo>
                  <a:lnTo>
                    <a:pt x="1189006" y="203737"/>
                  </a:lnTo>
                  <a:lnTo>
                    <a:pt x="1157568" y="173775"/>
                  </a:lnTo>
                  <a:lnTo>
                    <a:pt x="1123235" y="145748"/>
                  </a:lnTo>
                  <a:lnTo>
                    <a:pt x="1086177" y="119783"/>
                  </a:lnTo>
                  <a:lnTo>
                    <a:pt x="1046564" y="96007"/>
                  </a:lnTo>
                  <a:lnTo>
                    <a:pt x="1004564" y="74550"/>
                  </a:lnTo>
                  <a:lnTo>
                    <a:pt x="960348" y="55539"/>
                  </a:lnTo>
                  <a:lnTo>
                    <a:pt x="914084" y="39102"/>
                  </a:lnTo>
                  <a:lnTo>
                    <a:pt x="865942" y="25366"/>
                  </a:lnTo>
                  <a:lnTo>
                    <a:pt x="816092" y="14460"/>
                  </a:lnTo>
                  <a:lnTo>
                    <a:pt x="764703" y="6512"/>
                  </a:lnTo>
                  <a:lnTo>
                    <a:pt x="711945" y="1649"/>
                  </a:lnTo>
                  <a:lnTo>
                    <a:pt x="657987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656451" y="1933575"/>
              <a:ext cx="1316355" cy="995680"/>
            </a:xfrm>
            <a:custGeom>
              <a:avLst/>
              <a:gdLst/>
              <a:ahLst/>
              <a:cxnLst/>
              <a:rect l="l" t="t" r="r" b="b"/>
              <a:pathLst>
                <a:path w="1316354" h="995680">
                  <a:moveTo>
                    <a:pt x="0" y="497713"/>
                  </a:moveTo>
                  <a:lnTo>
                    <a:pt x="2180" y="456882"/>
                  </a:lnTo>
                  <a:lnTo>
                    <a:pt x="8609" y="416962"/>
                  </a:lnTo>
                  <a:lnTo>
                    <a:pt x="19118" y="378082"/>
                  </a:lnTo>
                  <a:lnTo>
                    <a:pt x="33537" y="340368"/>
                  </a:lnTo>
                  <a:lnTo>
                    <a:pt x="51696" y="303948"/>
                  </a:lnTo>
                  <a:lnTo>
                    <a:pt x="73428" y="268951"/>
                  </a:lnTo>
                  <a:lnTo>
                    <a:pt x="98562" y="235505"/>
                  </a:lnTo>
                  <a:lnTo>
                    <a:pt x="126930" y="203737"/>
                  </a:lnTo>
                  <a:lnTo>
                    <a:pt x="158363" y="173775"/>
                  </a:lnTo>
                  <a:lnTo>
                    <a:pt x="192690" y="145748"/>
                  </a:lnTo>
                  <a:lnTo>
                    <a:pt x="229744" y="119783"/>
                  </a:lnTo>
                  <a:lnTo>
                    <a:pt x="269354" y="96007"/>
                  </a:lnTo>
                  <a:lnTo>
                    <a:pt x="311353" y="74550"/>
                  </a:lnTo>
                  <a:lnTo>
                    <a:pt x="355569" y="55539"/>
                  </a:lnTo>
                  <a:lnTo>
                    <a:pt x="401835" y="39102"/>
                  </a:lnTo>
                  <a:lnTo>
                    <a:pt x="449982" y="25366"/>
                  </a:lnTo>
                  <a:lnTo>
                    <a:pt x="499839" y="14460"/>
                  </a:lnTo>
                  <a:lnTo>
                    <a:pt x="551239" y="6512"/>
                  </a:lnTo>
                  <a:lnTo>
                    <a:pt x="604011" y="1649"/>
                  </a:lnTo>
                  <a:lnTo>
                    <a:pt x="657987" y="0"/>
                  </a:lnTo>
                  <a:lnTo>
                    <a:pt x="711945" y="1649"/>
                  </a:lnTo>
                  <a:lnTo>
                    <a:pt x="764703" y="6512"/>
                  </a:lnTo>
                  <a:lnTo>
                    <a:pt x="816092" y="14460"/>
                  </a:lnTo>
                  <a:lnTo>
                    <a:pt x="865942" y="25366"/>
                  </a:lnTo>
                  <a:lnTo>
                    <a:pt x="914084" y="39102"/>
                  </a:lnTo>
                  <a:lnTo>
                    <a:pt x="960348" y="55539"/>
                  </a:lnTo>
                  <a:lnTo>
                    <a:pt x="1004564" y="74550"/>
                  </a:lnTo>
                  <a:lnTo>
                    <a:pt x="1046564" y="96007"/>
                  </a:lnTo>
                  <a:lnTo>
                    <a:pt x="1086177" y="119783"/>
                  </a:lnTo>
                  <a:lnTo>
                    <a:pt x="1123235" y="145748"/>
                  </a:lnTo>
                  <a:lnTo>
                    <a:pt x="1157568" y="173775"/>
                  </a:lnTo>
                  <a:lnTo>
                    <a:pt x="1189006" y="203737"/>
                  </a:lnTo>
                  <a:lnTo>
                    <a:pt x="1217380" y="235505"/>
                  </a:lnTo>
                  <a:lnTo>
                    <a:pt x="1242521" y="268951"/>
                  </a:lnTo>
                  <a:lnTo>
                    <a:pt x="1264259" y="303948"/>
                  </a:lnTo>
                  <a:lnTo>
                    <a:pt x="1282424" y="340368"/>
                  </a:lnTo>
                  <a:lnTo>
                    <a:pt x="1296848" y="378082"/>
                  </a:lnTo>
                  <a:lnTo>
                    <a:pt x="1307360" y="416962"/>
                  </a:lnTo>
                  <a:lnTo>
                    <a:pt x="1313792" y="456882"/>
                  </a:lnTo>
                  <a:lnTo>
                    <a:pt x="1315974" y="497713"/>
                  </a:lnTo>
                  <a:lnTo>
                    <a:pt x="1313792" y="538526"/>
                  </a:lnTo>
                  <a:lnTo>
                    <a:pt x="1307360" y="578432"/>
                  </a:lnTo>
                  <a:lnTo>
                    <a:pt x="1296848" y="617302"/>
                  </a:lnTo>
                  <a:lnTo>
                    <a:pt x="1282424" y="655009"/>
                  </a:lnTo>
                  <a:lnTo>
                    <a:pt x="1264259" y="691423"/>
                  </a:lnTo>
                  <a:lnTo>
                    <a:pt x="1242521" y="726418"/>
                  </a:lnTo>
                  <a:lnTo>
                    <a:pt x="1217380" y="759864"/>
                  </a:lnTo>
                  <a:lnTo>
                    <a:pt x="1189006" y="791633"/>
                  </a:lnTo>
                  <a:lnTo>
                    <a:pt x="1157568" y="821598"/>
                  </a:lnTo>
                  <a:lnTo>
                    <a:pt x="1123235" y="849629"/>
                  </a:lnTo>
                  <a:lnTo>
                    <a:pt x="1086177" y="875600"/>
                  </a:lnTo>
                  <a:lnTo>
                    <a:pt x="1046564" y="899381"/>
                  </a:lnTo>
                  <a:lnTo>
                    <a:pt x="1004564" y="920844"/>
                  </a:lnTo>
                  <a:lnTo>
                    <a:pt x="960348" y="939862"/>
                  </a:lnTo>
                  <a:lnTo>
                    <a:pt x="914084" y="956306"/>
                  </a:lnTo>
                  <a:lnTo>
                    <a:pt x="865942" y="970047"/>
                  </a:lnTo>
                  <a:lnTo>
                    <a:pt x="816092" y="980958"/>
                  </a:lnTo>
                  <a:lnTo>
                    <a:pt x="764703" y="988910"/>
                  </a:lnTo>
                  <a:lnTo>
                    <a:pt x="711945" y="993775"/>
                  </a:lnTo>
                  <a:lnTo>
                    <a:pt x="657987" y="995426"/>
                  </a:lnTo>
                  <a:lnTo>
                    <a:pt x="604011" y="993775"/>
                  </a:lnTo>
                  <a:lnTo>
                    <a:pt x="551239" y="988910"/>
                  </a:lnTo>
                  <a:lnTo>
                    <a:pt x="499839" y="980958"/>
                  </a:lnTo>
                  <a:lnTo>
                    <a:pt x="449982" y="970047"/>
                  </a:lnTo>
                  <a:lnTo>
                    <a:pt x="401835" y="956306"/>
                  </a:lnTo>
                  <a:lnTo>
                    <a:pt x="355569" y="939862"/>
                  </a:lnTo>
                  <a:lnTo>
                    <a:pt x="311353" y="920844"/>
                  </a:lnTo>
                  <a:lnTo>
                    <a:pt x="269354" y="899381"/>
                  </a:lnTo>
                  <a:lnTo>
                    <a:pt x="229744" y="875600"/>
                  </a:lnTo>
                  <a:lnTo>
                    <a:pt x="192690" y="849629"/>
                  </a:lnTo>
                  <a:lnTo>
                    <a:pt x="158363" y="821598"/>
                  </a:lnTo>
                  <a:lnTo>
                    <a:pt x="126930" y="791633"/>
                  </a:lnTo>
                  <a:lnTo>
                    <a:pt x="98562" y="759864"/>
                  </a:lnTo>
                  <a:lnTo>
                    <a:pt x="73428" y="726418"/>
                  </a:lnTo>
                  <a:lnTo>
                    <a:pt x="51696" y="691423"/>
                  </a:lnTo>
                  <a:lnTo>
                    <a:pt x="33537" y="655009"/>
                  </a:lnTo>
                  <a:lnTo>
                    <a:pt x="19118" y="617302"/>
                  </a:lnTo>
                  <a:lnTo>
                    <a:pt x="8609" y="578432"/>
                  </a:lnTo>
                  <a:lnTo>
                    <a:pt x="2180" y="538526"/>
                  </a:lnTo>
                  <a:lnTo>
                    <a:pt x="0" y="497713"/>
                  </a:lnTo>
                  <a:close/>
                </a:path>
              </a:pathLst>
            </a:custGeom>
            <a:ln w="25399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036434" y="2056333"/>
            <a:ext cx="558800" cy="725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354"/>
              </a:lnSpc>
              <a:spcBef>
                <a:spcPts val="95"/>
              </a:spcBef>
            </a:pP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1,</a:t>
            </a:r>
            <a:r>
              <a:rPr sz="28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endParaRPr sz="2800">
              <a:latin typeface="Times New Roman"/>
              <a:cs typeface="Times New Roman"/>
            </a:endParaRPr>
          </a:p>
          <a:p>
            <a:pPr marL="71755">
              <a:lnSpc>
                <a:spcPts val="2155"/>
              </a:lnSpc>
            </a:pPr>
            <a:r>
              <a:rPr sz="18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млн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40022" y="14732"/>
            <a:ext cx="5314950" cy="176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78205">
              <a:lnSpc>
                <a:spcPct val="100000"/>
              </a:lnSpc>
              <a:spcBef>
                <a:spcPts val="100"/>
              </a:spcBef>
            </a:pPr>
            <a:r>
              <a:rPr sz="1800" b="1" spc="-70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sz="18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письменных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и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160" dirty="0">
                <a:latin typeface="Times New Roman"/>
                <a:cs typeface="Times New Roman"/>
              </a:rPr>
              <a:t>&gt;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800" b="1" spc="-114" dirty="0">
                <a:solidFill>
                  <a:srgbClr val="0000FF"/>
                </a:solidFill>
                <a:latin typeface="Times New Roman"/>
                <a:cs typeface="Times New Roman"/>
              </a:rPr>
              <a:t>100</a:t>
            </a:r>
            <a:r>
              <a:rPr sz="1800" b="1" spc="-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600" spc="-65" dirty="0">
                <a:latin typeface="Times New Roman"/>
                <a:cs typeface="Times New Roman"/>
              </a:rPr>
              <a:t>устных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обращений</a:t>
            </a:r>
            <a:endParaRPr sz="160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100000"/>
              </a:lnSpc>
              <a:spcBef>
                <a:spcPts val="20"/>
              </a:spcBef>
              <a:buFont typeface="Microsoft Sans Serif"/>
              <a:buChar char="•"/>
              <a:tabLst>
                <a:tab pos="355600" algn="l"/>
              </a:tabLst>
            </a:pPr>
            <a:r>
              <a:rPr sz="1600" dirty="0">
                <a:latin typeface="Times New Roman"/>
                <a:cs typeface="Times New Roman"/>
              </a:rPr>
              <a:t>инициирование</a:t>
            </a:r>
            <a:r>
              <a:rPr sz="1600" spc="3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проверки</a:t>
            </a:r>
            <a:r>
              <a:rPr sz="1600" spc="2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состояния</a:t>
            </a:r>
            <a:r>
              <a:rPr sz="1600" spc="29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ауд.</a:t>
            </a:r>
            <a:r>
              <a:rPr sz="1600" spc="2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фонда</a:t>
            </a:r>
            <a:r>
              <a:rPr sz="1600" spc="30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и</a:t>
            </a:r>
            <a:r>
              <a:rPr sz="1600" spc="28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мест </a:t>
            </a:r>
            <a:r>
              <a:rPr sz="1600" spc="-10" dirty="0">
                <a:latin typeface="Times New Roman"/>
                <a:cs typeface="Times New Roman"/>
              </a:rPr>
              <a:t>общего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пользования</a:t>
            </a:r>
            <a:endParaRPr sz="1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5600" algn="l"/>
              </a:tabLst>
            </a:pPr>
            <a:r>
              <a:rPr sz="1600" spc="-20" dirty="0">
                <a:latin typeface="Times New Roman"/>
                <a:cs typeface="Times New Roman"/>
              </a:rPr>
              <a:t>мониторинг </a:t>
            </a:r>
            <a:r>
              <a:rPr sz="1600" spc="-30" dirty="0">
                <a:latin typeface="Times New Roman"/>
                <a:cs typeface="Times New Roman"/>
              </a:rPr>
              <a:t>условий </a:t>
            </a:r>
            <a:r>
              <a:rPr sz="1600" spc="-20" dirty="0">
                <a:latin typeface="Times New Roman"/>
                <a:cs typeface="Times New Roman"/>
              </a:rPr>
              <a:t>труда</a:t>
            </a:r>
            <a:endParaRPr sz="1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5600" algn="l"/>
              </a:tabLst>
            </a:pPr>
            <a:r>
              <a:rPr sz="1600" spc="-45" dirty="0">
                <a:latin typeface="Times New Roman"/>
                <a:cs typeface="Times New Roman"/>
              </a:rPr>
              <a:t>участие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проведении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специальной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оценки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65" dirty="0">
                <a:latin typeface="Times New Roman"/>
                <a:cs typeface="Times New Roman"/>
              </a:rPr>
              <a:t>труда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(СОУТ)</a:t>
            </a:r>
            <a:endParaRPr sz="1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5600" algn="l"/>
              </a:tabLst>
            </a:pPr>
            <a:r>
              <a:rPr sz="1600" spc="-45" dirty="0">
                <a:latin typeface="Times New Roman"/>
                <a:cs typeface="Times New Roman"/>
              </a:rPr>
              <a:t>участие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-20" dirty="0">
                <a:latin typeface="Times New Roman"/>
                <a:cs typeface="Times New Roman"/>
              </a:rPr>
              <a:t> работе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комитета</a:t>
            </a:r>
            <a:r>
              <a:rPr sz="1600" dirty="0">
                <a:latin typeface="Times New Roman"/>
                <a:cs typeface="Times New Roman"/>
              </a:rPr>
              <a:t> по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ОТ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ТГУ</a:t>
            </a:r>
            <a:endParaRPr sz="1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5600" algn="l"/>
              </a:tabLst>
            </a:pPr>
            <a:r>
              <a:rPr sz="1600" spc="-35" dirty="0">
                <a:latin typeface="Times New Roman"/>
                <a:cs typeface="Times New Roman"/>
              </a:rPr>
              <a:t>Расследование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несчастных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случаев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" y="234695"/>
            <a:ext cx="3282696" cy="195529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701164" y="304038"/>
            <a:ext cx="1867535" cy="169735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224790" marR="214629" indent="76200" algn="just">
              <a:lnSpc>
                <a:spcPct val="91400"/>
              </a:lnSpc>
              <a:spcBef>
                <a:spcPts val="285"/>
              </a:spcBef>
            </a:pPr>
            <a:r>
              <a:rPr sz="1800" b="1" dirty="0">
                <a:latin typeface="Calibri"/>
                <a:cs typeface="Calibri"/>
              </a:rPr>
              <a:t>Комиссия</a:t>
            </a:r>
            <a:r>
              <a:rPr sz="1800" b="1" spc="-85" dirty="0">
                <a:latin typeface="Calibri"/>
                <a:cs typeface="Calibri"/>
              </a:rPr>
              <a:t> </a:t>
            </a:r>
            <a:r>
              <a:rPr sz="1800" b="1" spc="-25" dirty="0">
                <a:latin typeface="Calibri"/>
                <a:cs typeface="Calibri"/>
              </a:rPr>
              <a:t>по </a:t>
            </a:r>
            <a:r>
              <a:rPr sz="1800" b="1" dirty="0">
                <a:latin typeface="Calibri"/>
                <a:cs typeface="Calibri"/>
              </a:rPr>
              <a:t>охране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труда </a:t>
            </a:r>
            <a:r>
              <a:rPr sz="1800" b="1" dirty="0">
                <a:latin typeface="Calibri"/>
                <a:cs typeface="Calibri"/>
              </a:rPr>
              <a:t>профкома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spc="-25" dirty="0">
                <a:latin typeface="Calibri"/>
                <a:cs typeface="Calibri"/>
              </a:rPr>
              <a:t>ТГУ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2550"/>
              </a:lnSpc>
            </a:pPr>
            <a:r>
              <a:rPr sz="1800" b="1" dirty="0">
                <a:latin typeface="Calibri"/>
                <a:cs typeface="Calibri"/>
              </a:rPr>
              <a:t>Председатель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–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1864"/>
              </a:lnSpc>
            </a:pPr>
            <a:r>
              <a:rPr sz="1600" b="1" spc="-10" dirty="0">
                <a:solidFill>
                  <a:srgbClr val="0303EC"/>
                </a:solidFill>
                <a:latin typeface="Calibri"/>
                <a:cs typeface="Calibri"/>
              </a:rPr>
              <a:t>Баканов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1600" b="1" dirty="0">
                <a:solidFill>
                  <a:srgbClr val="0000FF"/>
                </a:solidFill>
                <a:latin typeface="Calibri"/>
                <a:cs typeface="Calibri"/>
              </a:rPr>
              <a:t>Алексей</a:t>
            </a:r>
            <a:r>
              <a:rPr sz="1600" b="1" spc="-5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00FF"/>
                </a:solidFill>
                <a:latin typeface="Calibri"/>
                <a:cs typeface="Calibri"/>
              </a:rPr>
              <a:t>Николаевич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047" y="240791"/>
            <a:ext cx="1531620" cy="1734820"/>
            <a:chOff x="3047" y="240791"/>
            <a:chExt cx="1531620" cy="173482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7" y="240791"/>
              <a:ext cx="1531620" cy="173431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120" y="268477"/>
              <a:ext cx="1436811" cy="163931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1120" y="268477"/>
              <a:ext cx="1437005" cy="1639570"/>
            </a:xfrm>
            <a:custGeom>
              <a:avLst/>
              <a:gdLst/>
              <a:ahLst/>
              <a:cxnLst/>
              <a:rect l="l" t="t" r="r" b="b"/>
              <a:pathLst>
                <a:path w="1437005" h="1639570">
                  <a:moveTo>
                    <a:pt x="0" y="819658"/>
                  </a:moveTo>
                  <a:lnTo>
                    <a:pt x="1413" y="767827"/>
                  </a:lnTo>
                  <a:lnTo>
                    <a:pt x="5597" y="716852"/>
                  </a:lnTo>
                  <a:lnTo>
                    <a:pt x="12468" y="666830"/>
                  </a:lnTo>
                  <a:lnTo>
                    <a:pt x="21941" y="617855"/>
                  </a:lnTo>
                  <a:lnTo>
                    <a:pt x="33932" y="570024"/>
                  </a:lnTo>
                  <a:lnTo>
                    <a:pt x="48358" y="523434"/>
                  </a:lnTo>
                  <a:lnTo>
                    <a:pt x="65133" y="478179"/>
                  </a:lnTo>
                  <a:lnTo>
                    <a:pt x="84174" y="434357"/>
                  </a:lnTo>
                  <a:lnTo>
                    <a:pt x="105397" y="392063"/>
                  </a:lnTo>
                  <a:lnTo>
                    <a:pt x="128717" y="351394"/>
                  </a:lnTo>
                  <a:lnTo>
                    <a:pt x="154051" y="312445"/>
                  </a:lnTo>
                  <a:lnTo>
                    <a:pt x="181314" y="275313"/>
                  </a:lnTo>
                  <a:lnTo>
                    <a:pt x="210421" y="240093"/>
                  </a:lnTo>
                  <a:lnTo>
                    <a:pt x="241290" y="206882"/>
                  </a:lnTo>
                  <a:lnTo>
                    <a:pt x="273835" y="175776"/>
                  </a:lnTo>
                  <a:lnTo>
                    <a:pt x="307973" y="146870"/>
                  </a:lnTo>
                  <a:lnTo>
                    <a:pt x="343619" y="120262"/>
                  </a:lnTo>
                  <a:lnTo>
                    <a:pt x="380689" y="96046"/>
                  </a:lnTo>
                  <a:lnTo>
                    <a:pt x="419099" y="74320"/>
                  </a:lnTo>
                  <a:lnTo>
                    <a:pt x="458766" y="55179"/>
                  </a:lnTo>
                  <a:lnTo>
                    <a:pt x="499603" y="38719"/>
                  </a:lnTo>
                  <a:lnTo>
                    <a:pt x="541529" y="25036"/>
                  </a:lnTo>
                  <a:lnTo>
                    <a:pt x="584458" y="14227"/>
                  </a:lnTo>
                  <a:lnTo>
                    <a:pt x="628306" y="6387"/>
                  </a:lnTo>
                  <a:lnTo>
                    <a:pt x="672989" y="1612"/>
                  </a:lnTo>
                  <a:lnTo>
                    <a:pt x="718423" y="0"/>
                  </a:lnTo>
                  <a:lnTo>
                    <a:pt x="763857" y="1612"/>
                  </a:lnTo>
                  <a:lnTo>
                    <a:pt x="808540" y="6387"/>
                  </a:lnTo>
                  <a:lnTo>
                    <a:pt x="852387" y="14227"/>
                  </a:lnTo>
                  <a:lnTo>
                    <a:pt x="895315" y="25036"/>
                  </a:lnTo>
                  <a:lnTo>
                    <a:pt x="937240" y="38719"/>
                  </a:lnTo>
                  <a:lnTo>
                    <a:pt x="978076" y="55179"/>
                  </a:lnTo>
                  <a:lnTo>
                    <a:pt x="1017741" y="74320"/>
                  </a:lnTo>
                  <a:lnTo>
                    <a:pt x="1056149" y="96046"/>
                  </a:lnTo>
                  <a:lnTo>
                    <a:pt x="1093218" y="120262"/>
                  </a:lnTo>
                  <a:lnTo>
                    <a:pt x="1128862" y="146870"/>
                  </a:lnTo>
                  <a:lnTo>
                    <a:pt x="1162998" y="175776"/>
                  </a:lnTo>
                  <a:lnTo>
                    <a:pt x="1195541" y="206882"/>
                  </a:lnTo>
                  <a:lnTo>
                    <a:pt x="1226407" y="240093"/>
                  </a:lnTo>
                  <a:lnTo>
                    <a:pt x="1255513" y="275313"/>
                  </a:lnTo>
                  <a:lnTo>
                    <a:pt x="1282774" y="312445"/>
                  </a:lnTo>
                  <a:lnTo>
                    <a:pt x="1308105" y="351394"/>
                  </a:lnTo>
                  <a:lnTo>
                    <a:pt x="1331424" y="392063"/>
                  </a:lnTo>
                  <a:lnTo>
                    <a:pt x="1352645" y="434357"/>
                  </a:lnTo>
                  <a:lnTo>
                    <a:pt x="1371684" y="478179"/>
                  </a:lnTo>
                  <a:lnTo>
                    <a:pt x="1388458" y="523434"/>
                  </a:lnTo>
                  <a:lnTo>
                    <a:pt x="1402882" y="570024"/>
                  </a:lnTo>
                  <a:lnTo>
                    <a:pt x="1414872" y="617855"/>
                  </a:lnTo>
                  <a:lnTo>
                    <a:pt x="1424345" y="666830"/>
                  </a:lnTo>
                  <a:lnTo>
                    <a:pt x="1431215" y="716852"/>
                  </a:lnTo>
                  <a:lnTo>
                    <a:pt x="1435398" y="767827"/>
                  </a:lnTo>
                  <a:lnTo>
                    <a:pt x="1436811" y="819658"/>
                  </a:lnTo>
                  <a:lnTo>
                    <a:pt x="1435398" y="871488"/>
                  </a:lnTo>
                  <a:lnTo>
                    <a:pt x="1431215" y="922463"/>
                  </a:lnTo>
                  <a:lnTo>
                    <a:pt x="1424345" y="972485"/>
                  </a:lnTo>
                  <a:lnTo>
                    <a:pt x="1414872" y="1021460"/>
                  </a:lnTo>
                  <a:lnTo>
                    <a:pt x="1402882" y="1069291"/>
                  </a:lnTo>
                  <a:lnTo>
                    <a:pt x="1388458" y="1115881"/>
                  </a:lnTo>
                  <a:lnTo>
                    <a:pt x="1371684" y="1161136"/>
                  </a:lnTo>
                  <a:lnTo>
                    <a:pt x="1352645" y="1204958"/>
                  </a:lnTo>
                  <a:lnTo>
                    <a:pt x="1331424" y="1247252"/>
                  </a:lnTo>
                  <a:lnTo>
                    <a:pt x="1308105" y="1287921"/>
                  </a:lnTo>
                  <a:lnTo>
                    <a:pt x="1282774" y="1326870"/>
                  </a:lnTo>
                  <a:lnTo>
                    <a:pt x="1255513" y="1364002"/>
                  </a:lnTo>
                  <a:lnTo>
                    <a:pt x="1226407" y="1399222"/>
                  </a:lnTo>
                  <a:lnTo>
                    <a:pt x="1195541" y="1432433"/>
                  </a:lnTo>
                  <a:lnTo>
                    <a:pt x="1162998" y="1463539"/>
                  </a:lnTo>
                  <a:lnTo>
                    <a:pt x="1128862" y="1492445"/>
                  </a:lnTo>
                  <a:lnTo>
                    <a:pt x="1093218" y="1519053"/>
                  </a:lnTo>
                  <a:lnTo>
                    <a:pt x="1056149" y="1543269"/>
                  </a:lnTo>
                  <a:lnTo>
                    <a:pt x="1017741" y="1564995"/>
                  </a:lnTo>
                  <a:lnTo>
                    <a:pt x="978076" y="1584136"/>
                  </a:lnTo>
                  <a:lnTo>
                    <a:pt x="937240" y="1600596"/>
                  </a:lnTo>
                  <a:lnTo>
                    <a:pt x="895315" y="1614279"/>
                  </a:lnTo>
                  <a:lnTo>
                    <a:pt x="852387" y="1625088"/>
                  </a:lnTo>
                  <a:lnTo>
                    <a:pt x="808540" y="1632928"/>
                  </a:lnTo>
                  <a:lnTo>
                    <a:pt x="763857" y="1637703"/>
                  </a:lnTo>
                  <a:lnTo>
                    <a:pt x="718423" y="1639316"/>
                  </a:lnTo>
                  <a:lnTo>
                    <a:pt x="672989" y="1637703"/>
                  </a:lnTo>
                  <a:lnTo>
                    <a:pt x="628306" y="1632928"/>
                  </a:lnTo>
                  <a:lnTo>
                    <a:pt x="584458" y="1625088"/>
                  </a:lnTo>
                  <a:lnTo>
                    <a:pt x="541529" y="1614279"/>
                  </a:lnTo>
                  <a:lnTo>
                    <a:pt x="499603" y="1600596"/>
                  </a:lnTo>
                  <a:lnTo>
                    <a:pt x="458766" y="1584136"/>
                  </a:lnTo>
                  <a:lnTo>
                    <a:pt x="419099" y="1564995"/>
                  </a:lnTo>
                  <a:lnTo>
                    <a:pt x="380689" y="1543269"/>
                  </a:lnTo>
                  <a:lnTo>
                    <a:pt x="343619" y="1519053"/>
                  </a:lnTo>
                  <a:lnTo>
                    <a:pt x="307973" y="1492445"/>
                  </a:lnTo>
                  <a:lnTo>
                    <a:pt x="273835" y="1463539"/>
                  </a:lnTo>
                  <a:lnTo>
                    <a:pt x="241290" y="1432433"/>
                  </a:lnTo>
                  <a:lnTo>
                    <a:pt x="210421" y="1399222"/>
                  </a:lnTo>
                  <a:lnTo>
                    <a:pt x="181314" y="1364002"/>
                  </a:lnTo>
                  <a:lnTo>
                    <a:pt x="154051" y="1326870"/>
                  </a:lnTo>
                  <a:lnTo>
                    <a:pt x="128717" y="1287921"/>
                  </a:lnTo>
                  <a:lnTo>
                    <a:pt x="105397" y="1247252"/>
                  </a:lnTo>
                  <a:lnTo>
                    <a:pt x="84174" y="1204958"/>
                  </a:lnTo>
                  <a:lnTo>
                    <a:pt x="65133" y="1161136"/>
                  </a:lnTo>
                  <a:lnTo>
                    <a:pt x="48358" y="1115881"/>
                  </a:lnTo>
                  <a:lnTo>
                    <a:pt x="33932" y="1069291"/>
                  </a:lnTo>
                  <a:lnTo>
                    <a:pt x="21941" y="1021460"/>
                  </a:lnTo>
                  <a:lnTo>
                    <a:pt x="12468" y="972485"/>
                  </a:lnTo>
                  <a:lnTo>
                    <a:pt x="5597" y="922463"/>
                  </a:lnTo>
                  <a:lnTo>
                    <a:pt x="1413" y="871488"/>
                  </a:lnTo>
                  <a:lnTo>
                    <a:pt x="0" y="819658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873753" y="1906270"/>
            <a:ext cx="26371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9120" marR="5080" indent="-567055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3333FF"/>
                </a:solidFill>
                <a:latin typeface="Times New Roman"/>
                <a:cs typeface="Times New Roman"/>
              </a:rPr>
              <a:t>Соглашение</a:t>
            </a:r>
            <a:r>
              <a:rPr sz="2400" b="1" spc="-20" dirty="0"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3333FF"/>
                </a:solidFill>
                <a:latin typeface="Times New Roman"/>
                <a:cs typeface="Times New Roman"/>
              </a:rPr>
              <a:t>по</a:t>
            </a:r>
            <a:r>
              <a:rPr sz="2400" b="1" spc="5" dirty="0"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srgbClr val="3333FF"/>
                </a:solidFill>
                <a:latin typeface="Times New Roman"/>
                <a:cs typeface="Times New Roman"/>
              </a:rPr>
              <a:t>ОТ </a:t>
            </a:r>
            <a:r>
              <a:rPr sz="2400" b="1" dirty="0">
                <a:solidFill>
                  <a:srgbClr val="3333FF"/>
                </a:solidFill>
                <a:latin typeface="Times New Roman"/>
                <a:cs typeface="Times New Roman"/>
              </a:rPr>
              <a:t>на</a:t>
            </a:r>
            <a:r>
              <a:rPr sz="2400" b="1" spc="-75" dirty="0"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  <a:r>
              <a:rPr sz="2400" b="1" spc="-65" dirty="0">
                <a:solidFill>
                  <a:srgbClr val="3333FF"/>
                </a:solidFill>
                <a:latin typeface="Times New Roman"/>
                <a:cs typeface="Times New Roman"/>
              </a:rPr>
              <a:t>2023</a:t>
            </a:r>
            <a:r>
              <a:rPr sz="2400" b="1" spc="-70" dirty="0"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srgbClr val="3333FF"/>
                </a:solidFill>
                <a:latin typeface="Times New Roman"/>
                <a:cs typeface="Times New Roman"/>
              </a:rPr>
              <a:t>год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0095" y="2970022"/>
            <a:ext cx="8890000" cy="18059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0">
              <a:lnSpc>
                <a:spcPct val="100000"/>
              </a:lnSpc>
              <a:spcBef>
                <a:spcPts val="100"/>
              </a:spcBef>
              <a:tabLst>
                <a:tab pos="3778885" algn="l"/>
              </a:tabLst>
            </a:pPr>
            <a:r>
              <a:rPr sz="1800" spc="-50" dirty="0">
                <a:latin typeface="Times New Roman"/>
                <a:cs typeface="Times New Roman"/>
              </a:rPr>
              <a:t>-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30" dirty="0">
                <a:latin typeface="Times New Roman"/>
                <a:cs typeface="Times New Roman"/>
              </a:rPr>
              <a:t>отремонтированы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2400" b="1" spc="-35" dirty="0">
                <a:solidFill>
                  <a:srgbClr val="3333FF"/>
                </a:solidFill>
                <a:latin typeface="Times New Roman"/>
                <a:cs typeface="Times New Roman"/>
              </a:rPr>
              <a:t>санузлы</a:t>
            </a:r>
            <a:r>
              <a:rPr sz="2400" b="1" spc="-75" dirty="0"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3333FF"/>
                </a:solidFill>
                <a:latin typeface="Times New Roman"/>
                <a:cs typeface="Times New Roman"/>
              </a:rPr>
              <a:t>в</a:t>
            </a:r>
            <a:r>
              <a:rPr sz="2400" b="1" spc="-65" dirty="0"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3333FF"/>
                </a:solidFill>
                <a:latin typeface="Times New Roman"/>
                <a:cs typeface="Times New Roman"/>
              </a:rPr>
              <a:t>8</a:t>
            </a:r>
            <a:r>
              <a:rPr sz="2400" b="1" spc="-60" dirty="0"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3333FF"/>
                </a:solidFill>
                <a:latin typeface="Times New Roman"/>
                <a:cs typeface="Times New Roman"/>
              </a:rPr>
              <a:t>корпусе</a:t>
            </a:r>
            <a:endParaRPr sz="2400">
              <a:latin typeface="Times New Roman"/>
              <a:cs typeface="Times New Roman"/>
            </a:endParaRPr>
          </a:p>
          <a:p>
            <a:pPr marL="3492500">
              <a:lnSpc>
                <a:spcPct val="100000"/>
              </a:lnSpc>
              <a:spcBef>
                <a:spcPts val="30"/>
              </a:spcBef>
              <a:tabLst>
                <a:tab pos="3778885" algn="l"/>
              </a:tabLst>
            </a:pPr>
            <a:r>
              <a:rPr sz="1800" spc="-50" dirty="0">
                <a:latin typeface="Times New Roman"/>
                <a:cs typeface="Times New Roman"/>
              </a:rPr>
              <a:t>-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25" dirty="0">
                <a:latin typeface="Times New Roman"/>
                <a:cs typeface="Times New Roman"/>
              </a:rPr>
              <a:t>отремонтировано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33CC"/>
                </a:solidFill>
                <a:latin typeface="Times New Roman"/>
                <a:cs typeface="Times New Roman"/>
              </a:rPr>
              <a:t>помещение</a:t>
            </a:r>
            <a:r>
              <a:rPr sz="2000" b="1" spc="25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2000" b="1" spc="-25" dirty="0">
                <a:solidFill>
                  <a:srgbClr val="0033CC"/>
                </a:solidFill>
                <a:latin typeface="Times New Roman"/>
                <a:cs typeface="Times New Roman"/>
              </a:rPr>
              <a:t>медкабинета</a:t>
            </a:r>
            <a:r>
              <a:rPr sz="2000" b="1" spc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ФФК</a:t>
            </a:r>
            <a:endParaRPr sz="1800">
              <a:latin typeface="Times New Roman"/>
              <a:cs typeface="Times New Roman"/>
            </a:endParaRPr>
          </a:p>
          <a:p>
            <a:pPr marL="12700" marR="5890260" algn="ctr">
              <a:lnSpc>
                <a:spcPct val="100000"/>
              </a:lnSpc>
              <a:spcBef>
                <a:spcPts val="2225"/>
              </a:spcBef>
            </a:pPr>
            <a:r>
              <a:rPr sz="1800" spc="-20" dirty="0">
                <a:solidFill>
                  <a:srgbClr val="FF0000"/>
                </a:solidFill>
                <a:latin typeface="Times New Roman"/>
                <a:cs typeface="Times New Roman"/>
              </a:rPr>
              <a:t>Комиссии</a:t>
            </a:r>
            <a:r>
              <a:rPr sz="1800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по</a:t>
            </a:r>
            <a:r>
              <a:rPr sz="18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Times New Roman"/>
                <a:cs typeface="Times New Roman"/>
              </a:rPr>
              <a:t>оценке</a:t>
            </a:r>
            <a:r>
              <a:rPr sz="18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Times New Roman"/>
                <a:cs typeface="Times New Roman"/>
              </a:rPr>
              <a:t>состояния </a:t>
            </a:r>
            <a:r>
              <a:rPr sz="1800" spc="-35" dirty="0">
                <a:solidFill>
                  <a:srgbClr val="FF0000"/>
                </a:solidFill>
                <a:latin typeface="Times New Roman"/>
                <a:cs typeface="Times New Roman"/>
              </a:rPr>
              <a:t>аудиторного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 фонда</a:t>
            </a:r>
            <a:r>
              <a:rPr sz="1800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и</a:t>
            </a:r>
            <a:r>
              <a:rPr sz="18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объектов общего</a:t>
            </a:r>
            <a:r>
              <a:rPr sz="18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пользования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4611" y="2179320"/>
            <a:ext cx="3064764" cy="173431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11750" y="3600513"/>
            <a:ext cx="3327400" cy="15429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2587" y="4395787"/>
            <a:ext cx="781050" cy="709930"/>
            <a:chOff x="382587" y="4395787"/>
            <a:chExt cx="781050" cy="709930"/>
          </a:xfrm>
        </p:grpSpPr>
        <p:sp>
          <p:nvSpPr>
            <p:cNvPr id="3" name="object 3"/>
            <p:cNvSpPr/>
            <p:nvPr/>
          </p:nvSpPr>
          <p:spPr>
            <a:xfrm>
              <a:off x="395287" y="4408487"/>
              <a:ext cx="755650" cy="684530"/>
            </a:xfrm>
            <a:custGeom>
              <a:avLst/>
              <a:gdLst/>
              <a:ahLst/>
              <a:cxnLst/>
              <a:rect l="l" t="t" r="r" b="b"/>
              <a:pathLst>
                <a:path w="755650" h="684529">
                  <a:moveTo>
                    <a:pt x="377825" y="0"/>
                  </a:moveTo>
                  <a:lnTo>
                    <a:pt x="326557" y="3122"/>
                  </a:lnTo>
                  <a:lnTo>
                    <a:pt x="277386" y="12220"/>
                  </a:lnTo>
                  <a:lnTo>
                    <a:pt x="230760" y="26883"/>
                  </a:lnTo>
                  <a:lnTo>
                    <a:pt x="187132" y="46706"/>
                  </a:lnTo>
                  <a:lnTo>
                    <a:pt x="146949" y="71281"/>
                  </a:lnTo>
                  <a:lnTo>
                    <a:pt x="110664" y="100199"/>
                  </a:lnTo>
                  <a:lnTo>
                    <a:pt x="78726" y="133054"/>
                  </a:lnTo>
                  <a:lnTo>
                    <a:pt x="51585" y="169438"/>
                  </a:lnTo>
                  <a:lnTo>
                    <a:pt x="29692" y="208943"/>
                  </a:lnTo>
                  <a:lnTo>
                    <a:pt x="13496" y="251163"/>
                  </a:lnTo>
                  <a:lnTo>
                    <a:pt x="3449" y="295688"/>
                  </a:lnTo>
                  <a:lnTo>
                    <a:pt x="0" y="342112"/>
                  </a:lnTo>
                  <a:lnTo>
                    <a:pt x="3449" y="388533"/>
                  </a:lnTo>
                  <a:lnTo>
                    <a:pt x="13496" y="433056"/>
                  </a:lnTo>
                  <a:lnTo>
                    <a:pt x="29692" y="475273"/>
                  </a:lnTo>
                  <a:lnTo>
                    <a:pt x="51585" y="514777"/>
                  </a:lnTo>
                  <a:lnTo>
                    <a:pt x="78726" y="551160"/>
                  </a:lnTo>
                  <a:lnTo>
                    <a:pt x="110664" y="584014"/>
                  </a:lnTo>
                  <a:lnTo>
                    <a:pt x="146949" y="612932"/>
                  </a:lnTo>
                  <a:lnTo>
                    <a:pt x="187132" y="637506"/>
                  </a:lnTo>
                  <a:lnTo>
                    <a:pt x="230760" y="657328"/>
                  </a:lnTo>
                  <a:lnTo>
                    <a:pt x="277386" y="671992"/>
                  </a:lnTo>
                  <a:lnTo>
                    <a:pt x="326557" y="681089"/>
                  </a:lnTo>
                  <a:lnTo>
                    <a:pt x="377825" y="684212"/>
                  </a:lnTo>
                  <a:lnTo>
                    <a:pt x="429095" y="681089"/>
                  </a:lnTo>
                  <a:lnTo>
                    <a:pt x="478268" y="671992"/>
                  </a:lnTo>
                  <a:lnTo>
                    <a:pt x="524894" y="657328"/>
                  </a:lnTo>
                  <a:lnTo>
                    <a:pt x="568523" y="637506"/>
                  </a:lnTo>
                  <a:lnTo>
                    <a:pt x="608705" y="612932"/>
                  </a:lnTo>
                  <a:lnTo>
                    <a:pt x="644990" y="584014"/>
                  </a:lnTo>
                  <a:lnTo>
                    <a:pt x="676927" y="551160"/>
                  </a:lnTo>
                  <a:lnTo>
                    <a:pt x="704067" y="514777"/>
                  </a:lnTo>
                  <a:lnTo>
                    <a:pt x="725959" y="475273"/>
                  </a:lnTo>
                  <a:lnTo>
                    <a:pt x="742154" y="433056"/>
                  </a:lnTo>
                  <a:lnTo>
                    <a:pt x="752201" y="388533"/>
                  </a:lnTo>
                  <a:lnTo>
                    <a:pt x="755650" y="342112"/>
                  </a:lnTo>
                  <a:lnTo>
                    <a:pt x="752201" y="295688"/>
                  </a:lnTo>
                  <a:lnTo>
                    <a:pt x="742154" y="251163"/>
                  </a:lnTo>
                  <a:lnTo>
                    <a:pt x="725959" y="208943"/>
                  </a:lnTo>
                  <a:lnTo>
                    <a:pt x="704067" y="169438"/>
                  </a:lnTo>
                  <a:lnTo>
                    <a:pt x="676927" y="133054"/>
                  </a:lnTo>
                  <a:lnTo>
                    <a:pt x="644990" y="100199"/>
                  </a:lnTo>
                  <a:lnTo>
                    <a:pt x="608705" y="71281"/>
                  </a:lnTo>
                  <a:lnTo>
                    <a:pt x="568523" y="46706"/>
                  </a:lnTo>
                  <a:lnTo>
                    <a:pt x="524894" y="26883"/>
                  </a:lnTo>
                  <a:lnTo>
                    <a:pt x="478268" y="12220"/>
                  </a:lnTo>
                  <a:lnTo>
                    <a:pt x="429095" y="3122"/>
                  </a:lnTo>
                  <a:lnTo>
                    <a:pt x="377825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5287" y="4408487"/>
              <a:ext cx="755650" cy="684530"/>
            </a:xfrm>
            <a:custGeom>
              <a:avLst/>
              <a:gdLst/>
              <a:ahLst/>
              <a:cxnLst/>
              <a:rect l="l" t="t" r="r" b="b"/>
              <a:pathLst>
                <a:path w="755650" h="684529">
                  <a:moveTo>
                    <a:pt x="0" y="342112"/>
                  </a:moveTo>
                  <a:lnTo>
                    <a:pt x="3449" y="295688"/>
                  </a:lnTo>
                  <a:lnTo>
                    <a:pt x="13496" y="251163"/>
                  </a:lnTo>
                  <a:lnTo>
                    <a:pt x="29692" y="208943"/>
                  </a:lnTo>
                  <a:lnTo>
                    <a:pt x="51585" y="169438"/>
                  </a:lnTo>
                  <a:lnTo>
                    <a:pt x="78726" y="133054"/>
                  </a:lnTo>
                  <a:lnTo>
                    <a:pt x="110664" y="100199"/>
                  </a:lnTo>
                  <a:lnTo>
                    <a:pt x="146949" y="71281"/>
                  </a:lnTo>
                  <a:lnTo>
                    <a:pt x="187132" y="46706"/>
                  </a:lnTo>
                  <a:lnTo>
                    <a:pt x="230760" y="26883"/>
                  </a:lnTo>
                  <a:lnTo>
                    <a:pt x="277386" y="12220"/>
                  </a:lnTo>
                  <a:lnTo>
                    <a:pt x="326557" y="3122"/>
                  </a:lnTo>
                  <a:lnTo>
                    <a:pt x="377825" y="0"/>
                  </a:lnTo>
                  <a:lnTo>
                    <a:pt x="429095" y="3122"/>
                  </a:lnTo>
                  <a:lnTo>
                    <a:pt x="478268" y="12220"/>
                  </a:lnTo>
                  <a:lnTo>
                    <a:pt x="524894" y="26883"/>
                  </a:lnTo>
                  <a:lnTo>
                    <a:pt x="568523" y="46706"/>
                  </a:lnTo>
                  <a:lnTo>
                    <a:pt x="608705" y="71281"/>
                  </a:lnTo>
                  <a:lnTo>
                    <a:pt x="644990" y="100199"/>
                  </a:lnTo>
                  <a:lnTo>
                    <a:pt x="676927" y="133054"/>
                  </a:lnTo>
                  <a:lnTo>
                    <a:pt x="704067" y="169438"/>
                  </a:lnTo>
                  <a:lnTo>
                    <a:pt x="725959" y="208943"/>
                  </a:lnTo>
                  <a:lnTo>
                    <a:pt x="742154" y="251163"/>
                  </a:lnTo>
                  <a:lnTo>
                    <a:pt x="752201" y="295688"/>
                  </a:lnTo>
                  <a:lnTo>
                    <a:pt x="755650" y="342112"/>
                  </a:lnTo>
                  <a:lnTo>
                    <a:pt x="752201" y="388533"/>
                  </a:lnTo>
                  <a:lnTo>
                    <a:pt x="742154" y="433056"/>
                  </a:lnTo>
                  <a:lnTo>
                    <a:pt x="725959" y="475273"/>
                  </a:lnTo>
                  <a:lnTo>
                    <a:pt x="704067" y="514777"/>
                  </a:lnTo>
                  <a:lnTo>
                    <a:pt x="676927" y="551160"/>
                  </a:lnTo>
                  <a:lnTo>
                    <a:pt x="644990" y="584014"/>
                  </a:lnTo>
                  <a:lnTo>
                    <a:pt x="608705" y="612932"/>
                  </a:lnTo>
                  <a:lnTo>
                    <a:pt x="568523" y="637506"/>
                  </a:lnTo>
                  <a:lnTo>
                    <a:pt x="524894" y="657328"/>
                  </a:lnTo>
                  <a:lnTo>
                    <a:pt x="478268" y="671992"/>
                  </a:lnTo>
                  <a:lnTo>
                    <a:pt x="429095" y="681089"/>
                  </a:lnTo>
                  <a:lnTo>
                    <a:pt x="377825" y="684212"/>
                  </a:lnTo>
                  <a:lnTo>
                    <a:pt x="326557" y="681089"/>
                  </a:lnTo>
                  <a:lnTo>
                    <a:pt x="277386" y="671992"/>
                  </a:lnTo>
                  <a:lnTo>
                    <a:pt x="230760" y="657328"/>
                  </a:lnTo>
                  <a:lnTo>
                    <a:pt x="187132" y="637506"/>
                  </a:lnTo>
                  <a:lnTo>
                    <a:pt x="146949" y="612932"/>
                  </a:lnTo>
                  <a:lnTo>
                    <a:pt x="110664" y="584014"/>
                  </a:lnTo>
                  <a:lnTo>
                    <a:pt x="78726" y="551160"/>
                  </a:lnTo>
                  <a:lnTo>
                    <a:pt x="51585" y="514777"/>
                  </a:lnTo>
                  <a:lnTo>
                    <a:pt x="29692" y="475273"/>
                  </a:lnTo>
                  <a:lnTo>
                    <a:pt x="13496" y="433056"/>
                  </a:lnTo>
                  <a:lnTo>
                    <a:pt x="3449" y="388533"/>
                  </a:lnTo>
                  <a:lnTo>
                    <a:pt x="0" y="342112"/>
                  </a:lnTo>
                  <a:close/>
                </a:path>
              </a:pathLst>
            </a:custGeom>
            <a:ln w="254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587750" y="3382898"/>
            <a:ext cx="954405" cy="889635"/>
            <a:chOff x="3587750" y="3382898"/>
            <a:chExt cx="954405" cy="889635"/>
          </a:xfrm>
        </p:grpSpPr>
        <p:sp>
          <p:nvSpPr>
            <p:cNvPr id="6" name="object 6"/>
            <p:cNvSpPr/>
            <p:nvPr/>
          </p:nvSpPr>
          <p:spPr>
            <a:xfrm>
              <a:off x="3600450" y="3395598"/>
              <a:ext cx="929005" cy="864235"/>
            </a:xfrm>
            <a:custGeom>
              <a:avLst/>
              <a:gdLst/>
              <a:ahLst/>
              <a:cxnLst/>
              <a:rect l="l" t="t" r="r" b="b"/>
              <a:pathLst>
                <a:path w="929004" h="864235">
                  <a:moveTo>
                    <a:pt x="464312" y="0"/>
                  </a:moveTo>
                  <a:lnTo>
                    <a:pt x="413723" y="2534"/>
                  </a:lnTo>
                  <a:lnTo>
                    <a:pt x="364712" y="9964"/>
                  </a:lnTo>
                  <a:lnTo>
                    <a:pt x="317560" y="22023"/>
                  </a:lnTo>
                  <a:lnTo>
                    <a:pt x="272553" y="38450"/>
                  </a:lnTo>
                  <a:lnTo>
                    <a:pt x="229973" y="58979"/>
                  </a:lnTo>
                  <a:lnTo>
                    <a:pt x="190103" y="83348"/>
                  </a:lnTo>
                  <a:lnTo>
                    <a:pt x="153227" y="111293"/>
                  </a:lnTo>
                  <a:lnTo>
                    <a:pt x="119629" y="142549"/>
                  </a:lnTo>
                  <a:lnTo>
                    <a:pt x="89590" y="176854"/>
                  </a:lnTo>
                  <a:lnTo>
                    <a:pt x="63396" y="213943"/>
                  </a:lnTo>
                  <a:lnTo>
                    <a:pt x="41329" y="253553"/>
                  </a:lnTo>
                  <a:lnTo>
                    <a:pt x="23672" y="295420"/>
                  </a:lnTo>
                  <a:lnTo>
                    <a:pt x="10710" y="339280"/>
                  </a:lnTo>
                  <a:lnTo>
                    <a:pt x="2724" y="384870"/>
                  </a:lnTo>
                  <a:lnTo>
                    <a:pt x="0" y="431926"/>
                  </a:lnTo>
                  <a:lnTo>
                    <a:pt x="2724" y="478965"/>
                  </a:lnTo>
                  <a:lnTo>
                    <a:pt x="10710" y="524537"/>
                  </a:lnTo>
                  <a:lnTo>
                    <a:pt x="23672" y="568379"/>
                  </a:lnTo>
                  <a:lnTo>
                    <a:pt x="41329" y="610229"/>
                  </a:lnTo>
                  <a:lnTo>
                    <a:pt x="63396" y="649821"/>
                  </a:lnTo>
                  <a:lnTo>
                    <a:pt x="89590" y="686894"/>
                  </a:lnTo>
                  <a:lnTo>
                    <a:pt x="119629" y="721183"/>
                  </a:lnTo>
                  <a:lnTo>
                    <a:pt x="153227" y="752425"/>
                  </a:lnTo>
                  <a:lnTo>
                    <a:pt x="190103" y="780356"/>
                  </a:lnTo>
                  <a:lnTo>
                    <a:pt x="229973" y="804713"/>
                  </a:lnTo>
                  <a:lnTo>
                    <a:pt x="272553" y="825232"/>
                  </a:lnTo>
                  <a:lnTo>
                    <a:pt x="317560" y="841650"/>
                  </a:lnTo>
                  <a:lnTo>
                    <a:pt x="364712" y="853704"/>
                  </a:lnTo>
                  <a:lnTo>
                    <a:pt x="413723" y="861129"/>
                  </a:lnTo>
                  <a:lnTo>
                    <a:pt x="464312" y="863663"/>
                  </a:lnTo>
                  <a:lnTo>
                    <a:pt x="514924" y="861129"/>
                  </a:lnTo>
                  <a:lnTo>
                    <a:pt x="563956" y="853704"/>
                  </a:lnTo>
                  <a:lnTo>
                    <a:pt x="611125" y="841650"/>
                  </a:lnTo>
                  <a:lnTo>
                    <a:pt x="656147" y="825232"/>
                  </a:lnTo>
                  <a:lnTo>
                    <a:pt x="698739" y="804713"/>
                  </a:lnTo>
                  <a:lnTo>
                    <a:pt x="738619" y="780356"/>
                  </a:lnTo>
                  <a:lnTo>
                    <a:pt x="775503" y="752425"/>
                  </a:lnTo>
                  <a:lnTo>
                    <a:pt x="809108" y="721183"/>
                  </a:lnTo>
                  <a:lnTo>
                    <a:pt x="839151" y="686894"/>
                  </a:lnTo>
                  <a:lnTo>
                    <a:pt x="865349" y="649821"/>
                  </a:lnTo>
                  <a:lnTo>
                    <a:pt x="887419" y="610229"/>
                  </a:lnTo>
                  <a:lnTo>
                    <a:pt x="905077" y="568379"/>
                  </a:lnTo>
                  <a:lnTo>
                    <a:pt x="918040" y="524537"/>
                  </a:lnTo>
                  <a:lnTo>
                    <a:pt x="926026" y="478965"/>
                  </a:lnTo>
                  <a:lnTo>
                    <a:pt x="928751" y="431926"/>
                  </a:lnTo>
                  <a:lnTo>
                    <a:pt x="926026" y="384870"/>
                  </a:lnTo>
                  <a:lnTo>
                    <a:pt x="918040" y="339280"/>
                  </a:lnTo>
                  <a:lnTo>
                    <a:pt x="905077" y="295420"/>
                  </a:lnTo>
                  <a:lnTo>
                    <a:pt x="887419" y="253553"/>
                  </a:lnTo>
                  <a:lnTo>
                    <a:pt x="865349" y="213943"/>
                  </a:lnTo>
                  <a:lnTo>
                    <a:pt x="839151" y="176854"/>
                  </a:lnTo>
                  <a:lnTo>
                    <a:pt x="809108" y="142549"/>
                  </a:lnTo>
                  <a:lnTo>
                    <a:pt x="775503" y="111293"/>
                  </a:lnTo>
                  <a:lnTo>
                    <a:pt x="738619" y="83348"/>
                  </a:lnTo>
                  <a:lnTo>
                    <a:pt x="698739" y="58979"/>
                  </a:lnTo>
                  <a:lnTo>
                    <a:pt x="656147" y="38450"/>
                  </a:lnTo>
                  <a:lnTo>
                    <a:pt x="611125" y="22023"/>
                  </a:lnTo>
                  <a:lnTo>
                    <a:pt x="563956" y="9964"/>
                  </a:lnTo>
                  <a:lnTo>
                    <a:pt x="514924" y="2534"/>
                  </a:lnTo>
                  <a:lnTo>
                    <a:pt x="464312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00450" y="3395598"/>
              <a:ext cx="929005" cy="864235"/>
            </a:xfrm>
            <a:custGeom>
              <a:avLst/>
              <a:gdLst/>
              <a:ahLst/>
              <a:cxnLst/>
              <a:rect l="l" t="t" r="r" b="b"/>
              <a:pathLst>
                <a:path w="929004" h="864235">
                  <a:moveTo>
                    <a:pt x="0" y="431926"/>
                  </a:moveTo>
                  <a:lnTo>
                    <a:pt x="2724" y="384870"/>
                  </a:lnTo>
                  <a:lnTo>
                    <a:pt x="10710" y="339280"/>
                  </a:lnTo>
                  <a:lnTo>
                    <a:pt x="23672" y="295420"/>
                  </a:lnTo>
                  <a:lnTo>
                    <a:pt x="41329" y="253553"/>
                  </a:lnTo>
                  <a:lnTo>
                    <a:pt x="63396" y="213943"/>
                  </a:lnTo>
                  <a:lnTo>
                    <a:pt x="89590" y="176854"/>
                  </a:lnTo>
                  <a:lnTo>
                    <a:pt x="119629" y="142549"/>
                  </a:lnTo>
                  <a:lnTo>
                    <a:pt x="153227" y="111293"/>
                  </a:lnTo>
                  <a:lnTo>
                    <a:pt x="190103" y="83348"/>
                  </a:lnTo>
                  <a:lnTo>
                    <a:pt x="229973" y="58979"/>
                  </a:lnTo>
                  <a:lnTo>
                    <a:pt x="272553" y="38450"/>
                  </a:lnTo>
                  <a:lnTo>
                    <a:pt x="317560" y="22023"/>
                  </a:lnTo>
                  <a:lnTo>
                    <a:pt x="364712" y="9964"/>
                  </a:lnTo>
                  <a:lnTo>
                    <a:pt x="413723" y="2534"/>
                  </a:lnTo>
                  <a:lnTo>
                    <a:pt x="464312" y="0"/>
                  </a:lnTo>
                  <a:lnTo>
                    <a:pt x="514924" y="2534"/>
                  </a:lnTo>
                  <a:lnTo>
                    <a:pt x="563956" y="9964"/>
                  </a:lnTo>
                  <a:lnTo>
                    <a:pt x="611125" y="22023"/>
                  </a:lnTo>
                  <a:lnTo>
                    <a:pt x="656147" y="38450"/>
                  </a:lnTo>
                  <a:lnTo>
                    <a:pt x="698739" y="58979"/>
                  </a:lnTo>
                  <a:lnTo>
                    <a:pt x="738619" y="83348"/>
                  </a:lnTo>
                  <a:lnTo>
                    <a:pt x="775503" y="111293"/>
                  </a:lnTo>
                  <a:lnTo>
                    <a:pt x="809108" y="142549"/>
                  </a:lnTo>
                  <a:lnTo>
                    <a:pt x="839151" y="176854"/>
                  </a:lnTo>
                  <a:lnTo>
                    <a:pt x="865349" y="213943"/>
                  </a:lnTo>
                  <a:lnTo>
                    <a:pt x="887419" y="253553"/>
                  </a:lnTo>
                  <a:lnTo>
                    <a:pt x="905077" y="295420"/>
                  </a:lnTo>
                  <a:lnTo>
                    <a:pt x="918040" y="339280"/>
                  </a:lnTo>
                  <a:lnTo>
                    <a:pt x="926026" y="384870"/>
                  </a:lnTo>
                  <a:lnTo>
                    <a:pt x="928751" y="431926"/>
                  </a:lnTo>
                  <a:lnTo>
                    <a:pt x="926026" y="478965"/>
                  </a:lnTo>
                  <a:lnTo>
                    <a:pt x="918040" y="524537"/>
                  </a:lnTo>
                  <a:lnTo>
                    <a:pt x="905077" y="568379"/>
                  </a:lnTo>
                  <a:lnTo>
                    <a:pt x="887419" y="610229"/>
                  </a:lnTo>
                  <a:lnTo>
                    <a:pt x="865349" y="649821"/>
                  </a:lnTo>
                  <a:lnTo>
                    <a:pt x="839151" y="686894"/>
                  </a:lnTo>
                  <a:lnTo>
                    <a:pt x="809108" y="721183"/>
                  </a:lnTo>
                  <a:lnTo>
                    <a:pt x="775503" y="752425"/>
                  </a:lnTo>
                  <a:lnTo>
                    <a:pt x="738619" y="780356"/>
                  </a:lnTo>
                  <a:lnTo>
                    <a:pt x="698739" y="804713"/>
                  </a:lnTo>
                  <a:lnTo>
                    <a:pt x="656147" y="825232"/>
                  </a:lnTo>
                  <a:lnTo>
                    <a:pt x="611125" y="841650"/>
                  </a:lnTo>
                  <a:lnTo>
                    <a:pt x="563956" y="853704"/>
                  </a:lnTo>
                  <a:lnTo>
                    <a:pt x="514924" y="861129"/>
                  </a:lnTo>
                  <a:lnTo>
                    <a:pt x="464312" y="863663"/>
                  </a:lnTo>
                  <a:lnTo>
                    <a:pt x="413723" y="861129"/>
                  </a:lnTo>
                  <a:lnTo>
                    <a:pt x="364712" y="853704"/>
                  </a:lnTo>
                  <a:lnTo>
                    <a:pt x="317560" y="841650"/>
                  </a:lnTo>
                  <a:lnTo>
                    <a:pt x="272553" y="825232"/>
                  </a:lnTo>
                  <a:lnTo>
                    <a:pt x="229973" y="804713"/>
                  </a:lnTo>
                  <a:lnTo>
                    <a:pt x="190103" y="780356"/>
                  </a:lnTo>
                  <a:lnTo>
                    <a:pt x="153227" y="752425"/>
                  </a:lnTo>
                  <a:lnTo>
                    <a:pt x="119629" y="721183"/>
                  </a:lnTo>
                  <a:lnTo>
                    <a:pt x="89590" y="686894"/>
                  </a:lnTo>
                  <a:lnTo>
                    <a:pt x="63396" y="649821"/>
                  </a:lnTo>
                  <a:lnTo>
                    <a:pt x="41329" y="610229"/>
                  </a:lnTo>
                  <a:lnTo>
                    <a:pt x="23672" y="568379"/>
                  </a:lnTo>
                  <a:lnTo>
                    <a:pt x="10710" y="524537"/>
                  </a:lnTo>
                  <a:lnTo>
                    <a:pt x="2724" y="478965"/>
                  </a:lnTo>
                  <a:lnTo>
                    <a:pt x="0" y="431926"/>
                  </a:lnTo>
                  <a:close/>
                </a:path>
              </a:pathLst>
            </a:custGeom>
            <a:ln w="254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820795" y="3612896"/>
            <a:ext cx="4876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757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81770" y="4712919"/>
            <a:ext cx="838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solidFill>
                  <a:srgbClr val="888888"/>
                </a:solidFill>
                <a:latin typeface="Calibri"/>
                <a:cs typeface="Calibri"/>
              </a:rPr>
              <a:t>7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78426" y="3685438"/>
            <a:ext cx="34632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Заявлений</a:t>
            </a:r>
            <a:r>
              <a:rPr sz="16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на</a:t>
            </a:r>
            <a:r>
              <a:rPr sz="16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материальную</a:t>
            </a:r>
            <a:r>
              <a:rPr sz="16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помощь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07809" y="4051503"/>
            <a:ext cx="17595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4" dirty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150" dirty="0">
                <a:solidFill>
                  <a:srgbClr val="FF0000"/>
                </a:solidFill>
                <a:latin typeface="Times New Roman"/>
                <a:cs typeface="Times New Roman"/>
              </a:rPr>
              <a:t>917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60" dirty="0">
                <a:solidFill>
                  <a:srgbClr val="FF0000"/>
                </a:solidFill>
                <a:latin typeface="Times New Roman"/>
                <a:cs typeface="Times New Roman"/>
              </a:rPr>
              <a:t>000</a:t>
            </a:r>
            <a:r>
              <a:rPr sz="2400" b="1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руб.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64228" y="4127703"/>
            <a:ext cx="1924050" cy="765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0000FF"/>
                </a:solidFill>
                <a:latin typeface="Times New Roman"/>
                <a:cs typeface="Times New Roman"/>
              </a:rPr>
              <a:t>Средства</a:t>
            </a: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spc="150" dirty="0">
                <a:solidFill>
                  <a:srgbClr val="0000FF"/>
                </a:solidFill>
                <a:latin typeface="Times New Roman"/>
                <a:cs typeface="Times New Roman"/>
              </a:rPr>
              <a:t>НИ</a:t>
            </a:r>
            <a:r>
              <a:rPr sz="1800" b="1" spc="-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spc="-30" dirty="0">
                <a:solidFill>
                  <a:srgbClr val="0000FF"/>
                </a:solidFill>
                <a:latin typeface="Times New Roman"/>
                <a:cs typeface="Times New Roman"/>
              </a:rPr>
              <a:t>ТГУ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1800" b="1" spc="-25" dirty="0">
                <a:solidFill>
                  <a:srgbClr val="0000FF"/>
                </a:solidFill>
                <a:latin typeface="Times New Roman"/>
                <a:cs typeface="Times New Roman"/>
              </a:rPr>
              <a:t>Средства</a:t>
            </a: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spc="80" dirty="0">
                <a:solidFill>
                  <a:srgbClr val="0000FF"/>
                </a:solidFill>
                <a:latin typeface="Times New Roman"/>
                <a:cs typeface="Times New Roman"/>
              </a:rPr>
              <a:t>ПО</a:t>
            </a:r>
            <a:r>
              <a:rPr sz="1800" b="1" spc="-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spc="-25" dirty="0">
                <a:solidFill>
                  <a:srgbClr val="0000FF"/>
                </a:solidFill>
                <a:latin typeface="Times New Roman"/>
                <a:cs typeface="Times New Roman"/>
              </a:rPr>
              <a:t>ТГУ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44131" y="4567529"/>
            <a:ext cx="17830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4" dirty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60" dirty="0">
                <a:solidFill>
                  <a:srgbClr val="FF0000"/>
                </a:solidFill>
                <a:latin typeface="Times New Roman"/>
                <a:cs typeface="Times New Roman"/>
              </a:rPr>
              <a:t>700</a:t>
            </a:r>
            <a:r>
              <a:rPr sz="2400" b="1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60" dirty="0">
                <a:solidFill>
                  <a:srgbClr val="FF0000"/>
                </a:solidFill>
                <a:latin typeface="Times New Roman"/>
                <a:cs typeface="Times New Roman"/>
              </a:rPr>
              <a:t>000</a:t>
            </a:r>
            <a:r>
              <a:rPr sz="2400" b="1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руб.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9927" y="3667241"/>
            <a:ext cx="2614930" cy="110553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40"/>
              </a:spcBef>
            </a:pP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Беспроцентная</a:t>
            </a:r>
            <a:r>
              <a:rPr sz="1800" b="1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ссуда</a:t>
            </a:r>
            <a:r>
              <a:rPr sz="1800" b="1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для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40"/>
              </a:spcBef>
            </a:pP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членов</a:t>
            </a:r>
            <a:r>
              <a:rPr sz="1800" b="1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профсоюза</a:t>
            </a:r>
            <a:endParaRPr sz="1800">
              <a:latin typeface="Times New Roman"/>
              <a:cs typeface="Times New Roman"/>
            </a:endParaRPr>
          </a:p>
          <a:p>
            <a:pPr marR="1941195" algn="ctr">
              <a:lnSpc>
                <a:spcPct val="100000"/>
              </a:lnSpc>
              <a:spcBef>
                <a:spcPts val="705"/>
              </a:spcBef>
            </a:pPr>
            <a:r>
              <a:rPr sz="20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21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34288" y="-86487"/>
            <a:ext cx="68122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5" dirty="0">
                <a:solidFill>
                  <a:srgbClr val="0066FF"/>
                </a:solidFill>
                <a:latin typeface="Times New Roman"/>
                <a:cs typeface="Times New Roman"/>
              </a:rPr>
              <a:t>«Качество</a:t>
            </a:r>
            <a:r>
              <a:rPr sz="2800" spc="-10" dirty="0">
                <a:solidFill>
                  <a:srgbClr val="0066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FF"/>
                </a:solidFill>
                <a:latin typeface="Times New Roman"/>
                <a:cs typeface="Times New Roman"/>
              </a:rPr>
              <a:t>жизни</a:t>
            </a:r>
            <a:r>
              <a:rPr sz="2800" spc="20" dirty="0">
                <a:solidFill>
                  <a:srgbClr val="0066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FF"/>
                </a:solidFill>
                <a:latin typeface="Times New Roman"/>
                <a:cs typeface="Times New Roman"/>
              </a:rPr>
              <a:t>и</a:t>
            </a:r>
            <a:r>
              <a:rPr sz="2800" spc="5" dirty="0">
                <a:solidFill>
                  <a:srgbClr val="0066FF"/>
                </a:solidFill>
                <a:latin typeface="Times New Roman"/>
                <a:cs typeface="Times New Roman"/>
              </a:rPr>
              <a:t> </a:t>
            </a:r>
            <a:r>
              <a:rPr sz="2800" spc="-30" dirty="0">
                <a:solidFill>
                  <a:srgbClr val="0066FF"/>
                </a:solidFill>
                <a:latin typeface="Times New Roman"/>
                <a:cs typeface="Times New Roman"/>
              </a:rPr>
              <a:t>социальные</a:t>
            </a:r>
            <a:r>
              <a:rPr sz="2800" spc="25" dirty="0">
                <a:solidFill>
                  <a:srgbClr val="0066FF"/>
                </a:solidFill>
                <a:latin typeface="Times New Roman"/>
                <a:cs typeface="Times New Roman"/>
              </a:rPr>
              <a:t> </a:t>
            </a:r>
            <a:r>
              <a:rPr sz="2800" spc="-30" dirty="0">
                <a:solidFill>
                  <a:srgbClr val="0066FF"/>
                </a:solidFill>
                <a:latin typeface="Times New Roman"/>
                <a:cs typeface="Times New Roman"/>
              </a:rPr>
              <a:t>гарантии»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4950" y="411226"/>
            <a:ext cx="3113405" cy="3048000"/>
          </a:xfrm>
          <a:prstGeom prst="rect">
            <a:avLst/>
          </a:prstGeom>
          <a:ln w="25400">
            <a:solidFill>
              <a:srgbClr val="5B9BD4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635635" marR="497205" indent="-132715">
              <a:lnSpc>
                <a:spcPct val="100000"/>
              </a:lnSpc>
              <a:spcBef>
                <a:spcPts val="260"/>
              </a:spcBef>
            </a:pPr>
            <a:r>
              <a:rPr sz="1600" dirty="0">
                <a:latin typeface="Calibri"/>
                <a:cs typeface="Calibri"/>
              </a:rPr>
              <a:t>Объем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финансирования социально-значимых </a:t>
            </a:r>
            <a:r>
              <a:rPr sz="1600" dirty="0">
                <a:latin typeface="Calibri"/>
                <a:cs typeface="Calibri"/>
              </a:rPr>
              <a:t>мероприятий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по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КД</a:t>
            </a:r>
            <a:endParaRPr sz="1600">
              <a:latin typeface="Calibri"/>
              <a:cs typeface="Calibri"/>
            </a:endParaRPr>
          </a:p>
          <a:p>
            <a:pPr marL="1091565">
              <a:lnSpc>
                <a:spcPts val="2140"/>
              </a:lnSpc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11,6 </a:t>
            </a:r>
            <a:r>
              <a:rPr sz="1800" b="1" spc="-20" dirty="0">
                <a:solidFill>
                  <a:srgbClr val="FF0000"/>
                </a:solidFill>
                <a:latin typeface="Calibri"/>
                <a:cs typeface="Calibri"/>
              </a:rPr>
              <a:t>млн.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6199" y="4755896"/>
            <a:ext cx="59182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работник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74394" y="4518456"/>
            <a:ext cx="1657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75" dirty="0">
                <a:solidFill>
                  <a:srgbClr val="FF0000"/>
                </a:solidFill>
                <a:latin typeface="Times New Roman"/>
                <a:cs typeface="Times New Roman"/>
              </a:rPr>
              <a:t>1,7</a:t>
            </a:r>
            <a:r>
              <a:rPr sz="2400" b="1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85" dirty="0">
                <a:solidFill>
                  <a:srgbClr val="FF0000"/>
                </a:solidFill>
                <a:latin typeface="Times New Roman"/>
                <a:cs typeface="Times New Roman"/>
              </a:rPr>
              <a:t>млн.</a:t>
            </a:r>
            <a:r>
              <a:rPr sz="2400" b="1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руб.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7064" y="1564057"/>
            <a:ext cx="1763604" cy="173913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79901" y="296799"/>
            <a:ext cx="475615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3187" y="410211"/>
            <a:ext cx="8926830" cy="4618990"/>
            <a:chOff x="103187" y="410211"/>
            <a:chExt cx="8926830" cy="46189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72001" y="410211"/>
              <a:ext cx="4957699" cy="33640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187" y="2974975"/>
              <a:ext cx="4186174" cy="20542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8500" y="1419225"/>
              <a:ext cx="1543050" cy="15430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2959" y="775715"/>
              <a:ext cx="1318260" cy="4632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91811" y="755904"/>
              <a:ext cx="1333500" cy="5654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79950" y="803275"/>
              <a:ext cx="1223962" cy="36830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679950" y="803275"/>
            <a:ext cx="1224280" cy="368300"/>
          </a:xfrm>
          <a:prstGeom prst="rect">
            <a:avLst/>
          </a:prstGeom>
          <a:ln w="9525">
            <a:solidFill>
              <a:srgbClr val="5597D2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0"/>
              </a:spcBef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4200</a:t>
            </a:r>
            <a:r>
              <a:rPr sz="1800" b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чел.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403592" y="1106424"/>
            <a:ext cx="1320165" cy="565785"/>
            <a:chOff x="7403592" y="1106424"/>
            <a:chExt cx="1320165" cy="56578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03592" y="1126236"/>
              <a:ext cx="1319783" cy="4648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39228" y="1106424"/>
              <a:ext cx="1100327" cy="5654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51725" y="1154112"/>
              <a:ext cx="1223962" cy="36988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451725" y="1154112"/>
            <a:ext cx="1224280" cy="370205"/>
          </a:xfrm>
          <a:prstGeom prst="rect">
            <a:avLst/>
          </a:prstGeom>
          <a:ln w="9525">
            <a:solidFill>
              <a:srgbClr val="5597D2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267970">
              <a:lnSpc>
                <a:spcPct val="100000"/>
              </a:lnSpc>
              <a:spcBef>
                <a:spcPts val="240"/>
              </a:spcBef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74</a:t>
            </a:r>
            <a:r>
              <a:rPr sz="180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чел.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434840" y="3064764"/>
            <a:ext cx="1624965" cy="459105"/>
            <a:chOff x="4434840" y="3064764"/>
            <a:chExt cx="1624965" cy="459105"/>
          </a:xfrm>
        </p:grpSpPr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34840" y="3067812"/>
              <a:ext cx="1624584" cy="4023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22292" y="3064764"/>
              <a:ext cx="1322832" cy="4587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81576" y="3092450"/>
              <a:ext cx="1530350" cy="30797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481576" y="3092450"/>
              <a:ext cx="1530350" cy="307975"/>
            </a:xfrm>
            <a:custGeom>
              <a:avLst/>
              <a:gdLst/>
              <a:ahLst/>
              <a:cxnLst/>
              <a:rect l="l" t="t" r="r" b="b"/>
              <a:pathLst>
                <a:path w="1530350" h="307975">
                  <a:moveTo>
                    <a:pt x="0" y="307975"/>
                  </a:moveTo>
                  <a:lnTo>
                    <a:pt x="1530350" y="307975"/>
                  </a:lnTo>
                  <a:lnTo>
                    <a:pt x="1530350" y="0"/>
                  </a:lnTo>
                  <a:lnTo>
                    <a:pt x="0" y="0"/>
                  </a:lnTo>
                  <a:lnTo>
                    <a:pt x="0" y="307975"/>
                  </a:lnTo>
                  <a:close/>
                </a:path>
              </a:pathLst>
            </a:custGeom>
            <a:ln w="9525">
              <a:solidFill>
                <a:srgbClr val="3E6D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486338" y="3114294"/>
            <a:ext cx="15176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Вакцинация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922520" y="3378708"/>
            <a:ext cx="1214755" cy="565785"/>
            <a:chOff x="4922520" y="3378708"/>
            <a:chExt cx="1214755" cy="565785"/>
          </a:xfrm>
        </p:grpSpPr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62144" y="3398520"/>
              <a:ext cx="1091184" cy="46482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22520" y="3378708"/>
              <a:ext cx="1214627" cy="56540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10150" y="3425888"/>
              <a:ext cx="995362" cy="36988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010150" y="3425888"/>
              <a:ext cx="995680" cy="370205"/>
            </a:xfrm>
            <a:custGeom>
              <a:avLst/>
              <a:gdLst/>
              <a:ahLst/>
              <a:cxnLst/>
              <a:rect l="l" t="t" r="r" b="b"/>
              <a:pathLst>
                <a:path w="995679" h="370204">
                  <a:moveTo>
                    <a:pt x="0" y="369887"/>
                  </a:moveTo>
                  <a:lnTo>
                    <a:pt x="995362" y="369887"/>
                  </a:lnTo>
                  <a:lnTo>
                    <a:pt x="995362" y="0"/>
                  </a:lnTo>
                  <a:lnTo>
                    <a:pt x="0" y="0"/>
                  </a:lnTo>
                  <a:lnTo>
                    <a:pt x="0" y="369887"/>
                  </a:lnTo>
                  <a:close/>
                </a:path>
              </a:pathLst>
            </a:custGeom>
            <a:ln w="9525">
              <a:solidFill>
                <a:srgbClr val="5597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5014912" y="3444621"/>
            <a:ext cx="9893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99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140</a:t>
            </a:r>
            <a:r>
              <a:rPr sz="18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чел.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948684" y="2478023"/>
            <a:ext cx="1499870" cy="565785"/>
            <a:chOff x="3948684" y="2478023"/>
            <a:chExt cx="1499870" cy="565785"/>
          </a:xfrm>
        </p:grpSpPr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948684" y="2497835"/>
              <a:ext cx="1499615" cy="46481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172712" y="2478023"/>
              <a:ext cx="1100327" cy="56540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995801" y="2525712"/>
              <a:ext cx="1404874" cy="369887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3995801" y="2525712"/>
            <a:ext cx="1405255" cy="370205"/>
          </a:xfrm>
          <a:prstGeom prst="rect">
            <a:avLst/>
          </a:prstGeom>
          <a:ln w="9525">
            <a:solidFill>
              <a:srgbClr val="5597D2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357505">
              <a:lnSpc>
                <a:spcPct val="100000"/>
              </a:lnSpc>
              <a:spcBef>
                <a:spcPts val="245"/>
              </a:spcBef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56</a:t>
            </a:r>
            <a:r>
              <a:rPr sz="180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чел.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7408164" y="2915411"/>
            <a:ext cx="1571625" cy="565785"/>
            <a:chOff x="7408164" y="2915411"/>
            <a:chExt cx="1571625" cy="565785"/>
          </a:xfrm>
        </p:grpSpPr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08164" y="2935223"/>
              <a:ext cx="1571244" cy="46329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551420" y="2915411"/>
              <a:ext cx="1333500" cy="56540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454900" y="2962274"/>
              <a:ext cx="1476375" cy="368300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7454900" y="2962275"/>
            <a:ext cx="1476375" cy="368300"/>
          </a:xfrm>
          <a:prstGeom prst="rect">
            <a:avLst/>
          </a:prstGeom>
          <a:ln w="9525">
            <a:solidFill>
              <a:srgbClr val="5597D2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277495">
              <a:lnSpc>
                <a:spcPct val="100000"/>
              </a:lnSpc>
              <a:spcBef>
                <a:spcPts val="245"/>
              </a:spcBef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1000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чел.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32523" y="273050"/>
            <a:ext cx="2877185" cy="1449705"/>
          </a:xfrm>
          <a:custGeom>
            <a:avLst/>
            <a:gdLst/>
            <a:ahLst/>
            <a:cxnLst/>
            <a:rect l="l" t="t" r="r" b="b"/>
            <a:pathLst>
              <a:path w="2877185" h="1449705">
                <a:moveTo>
                  <a:pt x="2876892" y="0"/>
                </a:moveTo>
                <a:lnTo>
                  <a:pt x="724623" y="0"/>
                </a:lnTo>
                <a:lnTo>
                  <a:pt x="0" y="724662"/>
                </a:lnTo>
                <a:lnTo>
                  <a:pt x="724623" y="1449197"/>
                </a:lnTo>
                <a:lnTo>
                  <a:pt x="2876892" y="1449197"/>
                </a:lnTo>
                <a:lnTo>
                  <a:pt x="287689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830704" y="391795"/>
            <a:ext cx="1796414" cy="117665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ctr">
              <a:lnSpc>
                <a:spcPts val="1320"/>
              </a:lnSpc>
              <a:spcBef>
                <a:spcPts val="24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Комиссия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социальному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страхованию</a:t>
            </a:r>
            <a:r>
              <a:rPr sz="1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охране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ts val="1295"/>
              </a:lnSpc>
              <a:spcBef>
                <a:spcPts val="5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здоровья</a:t>
            </a:r>
            <a:endParaRPr sz="12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380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Председатель</a:t>
            </a:r>
            <a:r>
              <a:rPr sz="12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endParaRPr sz="1200">
              <a:latin typeface="Calibri"/>
              <a:cs typeface="Calibri"/>
            </a:endParaRPr>
          </a:p>
          <a:p>
            <a:pPr marL="635" algn="ctr">
              <a:lnSpc>
                <a:spcPts val="1380"/>
              </a:lnSpc>
              <a:spcBef>
                <a:spcPts val="400"/>
              </a:spcBef>
            </a:pPr>
            <a:r>
              <a:rPr sz="1200" b="1" spc="-10" dirty="0">
                <a:solidFill>
                  <a:srgbClr val="0000FF"/>
                </a:solidFill>
                <a:latin typeface="Calibri"/>
                <a:cs typeface="Calibri"/>
              </a:rPr>
              <a:t>Гулакова</a:t>
            </a:r>
            <a:r>
              <a:rPr sz="1200" b="1" spc="-3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0000FF"/>
                </a:solidFill>
                <a:latin typeface="Calibri"/>
                <a:cs typeface="Calibri"/>
              </a:rPr>
              <a:t>Лилия</a:t>
            </a:r>
            <a:endParaRPr sz="1200">
              <a:latin typeface="Calibri"/>
              <a:cs typeface="Calibri"/>
            </a:endParaRPr>
          </a:p>
          <a:p>
            <a:pPr marL="635" algn="ctr">
              <a:lnSpc>
                <a:spcPts val="1380"/>
              </a:lnSpc>
            </a:pPr>
            <a:r>
              <a:rPr sz="1200" b="1" spc="-10" dirty="0">
                <a:solidFill>
                  <a:srgbClr val="0000FF"/>
                </a:solidFill>
                <a:latin typeface="Calibri"/>
                <a:cs typeface="Calibri"/>
              </a:rPr>
              <a:t>Робертовна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30810" y="218820"/>
            <a:ext cx="9006840" cy="4897755"/>
            <a:chOff x="130810" y="218820"/>
            <a:chExt cx="9006840" cy="4897755"/>
          </a:xfrm>
        </p:grpSpPr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3510" y="231520"/>
              <a:ext cx="1449197" cy="1779904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43510" y="231520"/>
              <a:ext cx="1449705" cy="1779905"/>
            </a:xfrm>
            <a:custGeom>
              <a:avLst/>
              <a:gdLst/>
              <a:ahLst/>
              <a:cxnLst/>
              <a:rect l="l" t="t" r="r" b="b"/>
              <a:pathLst>
                <a:path w="1449705" h="1779905">
                  <a:moveTo>
                    <a:pt x="0" y="890015"/>
                  </a:moveTo>
                  <a:lnTo>
                    <a:pt x="1230" y="837713"/>
                  </a:lnTo>
                  <a:lnTo>
                    <a:pt x="4875" y="786207"/>
                  </a:lnTo>
                  <a:lnTo>
                    <a:pt x="10866" y="735581"/>
                  </a:lnTo>
                  <a:lnTo>
                    <a:pt x="19137" y="685919"/>
                  </a:lnTo>
                  <a:lnTo>
                    <a:pt x="29619" y="637305"/>
                  </a:lnTo>
                  <a:lnTo>
                    <a:pt x="42244" y="589820"/>
                  </a:lnTo>
                  <a:lnTo>
                    <a:pt x="56944" y="543550"/>
                  </a:lnTo>
                  <a:lnTo>
                    <a:pt x="73650" y="498576"/>
                  </a:lnTo>
                  <a:lnTo>
                    <a:pt x="92297" y="454984"/>
                  </a:lnTo>
                  <a:lnTo>
                    <a:pt x="112814" y="412855"/>
                  </a:lnTo>
                  <a:lnTo>
                    <a:pt x="135134" y="372274"/>
                  </a:lnTo>
                  <a:lnTo>
                    <a:pt x="159190" y="333325"/>
                  </a:lnTo>
                  <a:lnTo>
                    <a:pt x="184913" y="296089"/>
                  </a:lnTo>
                  <a:lnTo>
                    <a:pt x="212236" y="260651"/>
                  </a:lnTo>
                  <a:lnTo>
                    <a:pt x="241089" y="227095"/>
                  </a:lnTo>
                  <a:lnTo>
                    <a:pt x="271407" y="195502"/>
                  </a:lnTo>
                  <a:lnTo>
                    <a:pt x="303119" y="165958"/>
                  </a:lnTo>
                  <a:lnTo>
                    <a:pt x="336159" y="138546"/>
                  </a:lnTo>
                  <a:lnTo>
                    <a:pt x="370459" y="113348"/>
                  </a:lnTo>
                  <a:lnTo>
                    <a:pt x="405951" y="90449"/>
                  </a:lnTo>
                  <a:lnTo>
                    <a:pt x="442566" y="69931"/>
                  </a:lnTo>
                  <a:lnTo>
                    <a:pt x="480236" y="51878"/>
                  </a:lnTo>
                  <a:lnTo>
                    <a:pt x="518895" y="36374"/>
                  </a:lnTo>
                  <a:lnTo>
                    <a:pt x="558473" y="23502"/>
                  </a:lnTo>
                  <a:lnTo>
                    <a:pt x="598903" y="13345"/>
                  </a:lnTo>
                  <a:lnTo>
                    <a:pt x="640116" y="5986"/>
                  </a:lnTo>
                  <a:lnTo>
                    <a:pt x="682046" y="1510"/>
                  </a:lnTo>
                  <a:lnTo>
                    <a:pt x="724623" y="0"/>
                  </a:lnTo>
                  <a:lnTo>
                    <a:pt x="767199" y="1510"/>
                  </a:lnTo>
                  <a:lnTo>
                    <a:pt x="809127" y="5986"/>
                  </a:lnTo>
                  <a:lnTo>
                    <a:pt x="850339" y="13345"/>
                  </a:lnTo>
                  <a:lnTo>
                    <a:pt x="890767" y="23502"/>
                  </a:lnTo>
                  <a:lnTo>
                    <a:pt x="930343" y="36374"/>
                  </a:lnTo>
                  <a:lnTo>
                    <a:pt x="969000" y="51878"/>
                  </a:lnTo>
                  <a:lnTo>
                    <a:pt x="1006668" y="69931"/>
                  </a:lnTo>
                  <a:lnTo>
                    <a:pt x="1043281" y="90449"/>
                  </a:lnTo>
                  <a:lnTo>
                    <a:pt x="1078770" y="113348"/>
                  </a:lnTo>
                  <a:lnTo>
                    <a:pt x="1113067" y="138546"/>
                  </a:lnTo>
                  <a:lnTo>
                    <a:pt x="1146105" y="165958"/>
                  </a:lnTo>
                  <a:lnTo>
                    <a:pt x="1177815" y="195502"/>
                  </a:lnTo>
                  <a:lnTo>
                    <a:pt x="1208130" y="227095"/>
                  </a:lnTo>
                  <a:lnTo>
                    <a:pt x="1236981" y="260651"/>
                  </a:lnTo>
                  <a:lnTo>
                    <a:pt x="1264301" y="296089"/>
                  </a:lnTo>
                  <a:lnTo>
                    <a:pt x="1290022" y="333325"/>
                  </a:lnTo>
                  <a:lnTo>
                    <a:pt x="1314075" y="372274"/>
                  </a:lnTo>
                  <a:lnTo>
                    <a:pt x="1336394" y="412855"/>
                  </a:lnTo>
                  <a:lnTo>
                    <a:pt x="1356909" y="454984"/>
                  </a:lnTo>
                  <a:lnTo>
                    <a:pt x="1375553" y="498576"/>
                  </a:lnTo>
                  <a:lnTo>
                    <a:pt x="1392259" y="543550"/>
                  </a:lnTo>
                  <a:lnTo>
                    <a:pt x="1406957" y="589820"/>
                  </a:lnTo>
                  <a:lnTo>
                    <a:pt x="1419580" y="637305"/>
                  </a:lnTo>
                  <a:lnTo>
                    <a:pt x="1430061" y="685919"/>
                  </a:lnTo>
                  <a:lnTo>
                    <a:pt x="1438331" y="735581"/>
                  </a:lnTo>
                  <a:lnTo>
                    <a:pt x="1444322" y="786207"/>
                  </a:lnTo>
                  <a:lnTo>
                    <a:pt x="1447967" y="837713"/>
                  </a:lnTo>
                  <a:lnTo>
                    <a:pt x="1449197" y="890015"/>
                  </a:lnTo>
                  <a:lnTo>
                    <a:pt x="1447967" y="942305"/>
                  </a:lnTo>
                  <a:lnTo>
                    <a:pt x="1444322" y="993799"/>
                  </a:lnTo>
                  <a:lnTo>
                    <a:pt x="1438331" y="1044413"/>
                  </a:lnTo>
                  <a:lnTo>
                    <a:pt x="1430061" y="1094065"/>
                  </a:lnTo>
                  <a:lnTo>
                    <a:pt x="1419580" y="1142670"/>
                  </a:lnTo>
                  <a:lnTo>
                    <a:pt x="1406957" y="1190145"/>
                  </a:lnTo>
                  <a:lnTo>
                    <a:pt x="1392259" y="1236408"/>
                  </a:lnTo>
                  <a:lnTo>
                    <a:pt x="1375553" y="1281374"/>
                  </a:lnTo>
                  <a:lnTo>
                    <a:pt x="1356909" y="1324960"/>
                  </a:lnTo>
                  <a:lnTo>
                    <a:pt x="1336394" y="1367082"/>
                  </a:lnTo>
                  <a:lnTo>
                    <a:pt x="1314075" y="1407658"/>
                  </a:lnTo>
                  <a:lnTo>
                    <a:pt x="1290022" y="1446603"/>
                  </a:lnTo>
                  <a:lnTo>
                    <a:pt x="1264301" y="1483835"/>
                  </a:lnTo>
                  <a:lnTo>
                    <a:pt x="1236981" y="1519269"/>
                  </a:lnTo>
                  <a:lnTo>
                    <a:pt x="1208130" y="1552822"/>
                  </a:lnTo>
                  <a:lnTo>
                    <a:pt x="1177815" y="1584412"/>
                  </a:lnTo>
                  <a:lnTo>
                    <a:pt x="1146105" y="1613953"/>
                  </a:lnTo>
                  <a:lnTo>
                    <a:pt x="1113067" y="1641364"/>
                  </a:lnTo>
                  <a:lnTo>
                    <a:pt x="1078770" y="1666560"/>
                  </a:lnTo>
                  <a:lnTo>
                    <a:pt x="1043281" y="1689458"/>
                  </a:lnTo>
                  <a:lnTo>
                    <a:pt x="1006668" y="1709975"/>
                  </a:lnTo>
                  <a:lnTo>
                    <a:pt x="969000" y="1728027"/>
                  </a:lnTo>
                  <a:lnTo>
                    <a:pt x="930343" y="1743531"/>
                  </a:lnTo>
                  <a:lnTo>
                    <a:pt x="890767" y="1756403"/>
                  </a:lnTo>
                  <a:lnTo>
                    <a:pt x="850339" y="1766560"/>
                  </a:lnTo>
                  <a:lnTo>
                    <a:pt x="809127" y="1773918"/>
                  </a:lnTo>
                  <a:lnTo>
                    <a:pt x="767199" y="1778394"/>
                  </a:lnTo>
                  <a:lnTo>
                    <a:pt x="724623" y="1779904"/>
                  </a:lnTo>
                  <a:lnTo>
                    <a:pt x="682046" y="1778394"/>
                  </a:lnTo>
                  <a:lnTo>
                    <a:pt x="640116" y="1773918"/>
                  </a:lnTo>
                  <a:lnTo>
                    <a:pt x="598903" y="1766560"/>
                  </a:lnTo>
                  <a:lnTo>
                    <a:pt x="558473" y="1756403"/>
                  </a:lnTo>
                  <a:lnTo>
                    <a:pt x="518895" y="1743531"/>
                  </a:lnTo>
                  <a:lnTo>
                    <a:pt x="480236" y="1728027"/>
                  </a:lnTo>
                  <a:lnTo>
                    <a:pt x="442566" y="1709975"/>
                  </a:lnTo>
                  <a:lnTo>
                    <a:pt x="405951" y="1689458"/>
                  </a:lnTo>
                  <a:lnTo>
                    <a:pt x="370459" y="1666560"/>
                  </a:lnTo>
                  <a:lnTo>
                    <a:pt x="336159" y="1641364"/>
                  </a:lnTo>
                  <a:lnTo>
                    <a:pt x="303119" y="1613953"/>
                  </a:lnTo>
                  <a:lnTo>
                    <a:pt x="271407" y="1584412"/>
                  </a:lnTo>
                  <a:lnTo>
                    <a:pt x="241089" y="1552822"/>
                  </a:lnTo>
                  <a:lnTo>
                    <a:pt x="212236" y="1519269"/>
                  </a:lnTo>
                  <a:lnTo>
                    <a:pt x="184913" y="1483835"/>
                  </a:lnTo>
                  <a:lnTo>
                    <a:pt x="159190" y="1446603"/>
                  </a:lnTo>
                  <a:lnTo>
                    <a:pt x="135134" y="1407658"/>
                  </a:lnTo>
                  <a:lnTo>
                    <a:pt x="112814" y="1367082"/>
                  </a:lnTo>
                  <a:lnTo>
                    <a:pt x="92297" y="1324960"/>
                  </a:lnTo>
                  <a:lnTo>
                    <a:pt x="73650" y="1281374"/>
                  </a:lnTo>
                  <a:lnTo>
                    <a:pt x="56944" y="1236408"/>
                  </a:lnTo>
                  <a:lnTo>
                    <a:pt x="42244" y="1190145"/>
                  </a:lnTo>
                  <a:lnTo>
                    <a:pt x="29619" y="1142670"/>
                  </a:lnTo>
                  <a:lnTo>
                    <a:pt x="19137" y="1094065"/>
                  </a:lnTo>
                  <a:lnTo>
                    <a:pt x="10866" y="1044413"/>
                  </a:lnTo>
                  <a:lnTo>
                    <a:pt x="4875" y="993799"/>
                  </a:lnTo>
                  <a:lnTo>
                    <a:pt x="1230" y="942305"/>
                  </a:lnTo>
                  <a:lnTo>
                    <a:pt x="0" y="89001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241800" y="4143374"/>
              <a:ext cx="2725801" cy="95250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732524" y="3611562"/>
              <a:ext cx="2404999" cy="68738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686675" y="4349749"/>
              <a:ext cx="754062" cy="766762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304800" y="2111438"/>
            <a:ext cx="3505200" cy="772647"/>
          </a:xfrm>
          <a:prstGeom prst="rect">
            <a:avLst/>
          </a:prstGeom>
          <a:ln w="25400">
            <a:solidFill>
              <a:srgbClr val="5B9BD4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208279" indent="-116839">
              <a:lnSpc>
                <a:spcPct val="100000"/>
              </a:lnSpc>
              <a:spcBef>
                <a:spcPts val="265"/>
              </a:spcBef>
              <a:buFont typeface="Microsoft Sans Serif"/>
              <a:buChar char="•"/>
              <a:tabLst>
                <a:tab pos="208279" algn="l"/>
              </a:tabLst>
            </a:pP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вакцинация</a:t>
            </a:r>
            <a:endParaRPr sz="1600" dirty="0">
              <a:latin typeface="Calibri"/>
              <a:cs typeface="Calibri"/>
            </a:endParaRPr>
          </a:p>
          <a:p>
            <a:pPr marL="208279" indent="-116839">
              <a:lnSpc>
                <a:spcPct val="100000"/>
              </a:lnSpc>
              <a:buFont typeface="Microsoft Sans Serif"/>
              <a:buChar char="•"/>
              <a:tabLst>
                <a:tab pos="208279" algn="l"/>
              </a:tabLst>
            </a:pPr>
            <a:r>
              <a:rPr sz="1600" spc="-10" dirty="0" err="1">
                <a:solidFill>
                  <a:srgbClr val="FF0000"/>
                </a:solidFill>
                <a:latin typeface="Calibri"/>
                <a:cs typeface="Calibri"/>
              </a:rPr>
              <a:t>организация</a:t>
            </a:r>
            <a:r>
              <a:rPr sz="16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spc="-10" dirty="0" err="1" smtClean="0">
                <a:solidFill>
                  <a:srgbClr val="FF0000"/>
                </a:solidFill>
                <a:latin typeface="Calibri"/>
                <a:cs typeface="Calibri"/>
              </a:rPr>
              <a:t>скрининг</a:t>
            </a:r>
            <a:r>
              <a:rPr lang="ru-RU" sz="1600" spc="-10" dirty="0" err="1" smtClean="0">
                <a:solidFill>
                  <a:srgbClr val="FF0000"/>
                </a:solidFill>
                <a:latin typeface="Calibri"/>
                <a:cs typeface="Calibri"/>
              </a:rPr>
              <a:t>ов</a:t>
            </a:r>
            <a:endParaRPr sz="1600" dirty="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(женское</a:t>
            </a:r>
            <a:r>
              <a:rPr sz="16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и</a:t>
            </a:r>
            <a:r>
              <a:rPr sz="16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spc="-10" dirty="0" err="1">
                <a:solidFill>
                  <a:srgbClr val="FF0000"/>
                </a:solidFill>
                <a:latin typeface="Calibri"/>
                <a:cs typeface="Calibri"/>
              </a:rPr>
              <a:t>мужское</a:t>
            </a:r>
            <a:r>
              <a:rPr sz="16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spc="-10" dirty="0" err="1" smtClean="0">
                <a:solidFill>
                  <a:srgbClr val="FF0000"/>
                </a:solidFill>
                <a:latin typeface="Calibri"/>
                <a:cs typeface="Calibri"/>
              </a:rPr>
              <a:t>здоровье</a:t>
            </a:r>
            <a:r>
              <a:rPr lang="ru-RU" sz="1600" spc="-10" dirty="0" smtClean="0">
                <a:solidFill>
                  <a:srgbClr val="FF0000"/>
                </a:solidFill>
                <a:latin typeface="Calibri"/>
                <a:cs typeface="Calibri"/>
              </a:rPr>
              <a:t> и др.</a:t>
            </a:r>
            <a:r>
              <a:rPr sz="1600" spc="-10" dirty="0" smtClean="0">
                <a:solidFill>
                  <a:srgbClr val="FF0000"/>
                </a:solidFill>
                <a:latin typeface="Calibri"/>
                <a:cs typeface="Calibri"/>
              </a:rPr>
              <a:t>)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6772" y="5587"/>
            <a:ext cx="70923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35" dirty="0">
                <a:solidFill>
                  <a:srgbClr val="FF0000"/>
                </a:solidFill>
                <a:latin typeface="Times New Roman"/>
                <a:cs typeface="Times New Roman"/>
              </a:rPr>
              <a:t>Оздоровительный</a:t>
            </a:r>
            <a:r>
              <a:rPr sz="28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FF0000"/>
                </a:solidFill>
                <a:latin typeface="Times New Roman"/>
                <a:cs typeface="Times New Roman"/>
              </a:rPr>
              <a:t>отдых</a:t>
            </a:r>
            <a:r>
              <a:rPr sz="2800" spc="-1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(базы</a:t>
            </a:r>
            <a:r>
              <a:rPr sz="2800" spc="-10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40" dirty="0">
                <a:solidFill>
                  <a:srgbClr val="FF0000"/>
                </a:solidFill>
                <a:latin typeface="Times New Roman"/>
                <a:cs typeface="Times New Roman"/>
              </a:rPr>
              <a:t>отдыха</a:t>
            </a:r>
            <a:r>
              <a:rPr sz="28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FF0000"/>
                </a:solidFill>
                <a:latin typeface="Times New Roman"/>
                <a:cs typeface="Times New Roman"/>
              </a:rPr>
              <a:t>ТГУ)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525774"/>
            <a:ext cx="5793105" cy="4617720"/>
            <a:chOff x="0" y="525774"/>
            <a:chExt cx="5793105" cy="46177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829810"/>
              <a:ext cx="4110227" cy="131368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57" y="525774"/>
              <a:ext cx="2773685" cy="12695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07535" y="3919726"/>
              <a:ext cx="1877567" cy="11262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673" y="2110647"/>
              <a:ext cx="5718052" cy="13124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7950" y="2139949"/>
              <a:ext cx="5651500" cy="27305"/>
            </a:xfrm>
            <a:custGeom>
              <a:avLst/>
              <a:gdLst/>
              <a:ahLst/>
              <a:cxnLst/>
              <a:rect l="l" t="t" r="r" b="b"/>
              <a:pathLst>
                <a:path w="5651500" h="27305">
                  <a:moveTo>
                    <a:pt x="0" y="0"/>
                  </a:moveTo>
                  <a:lnTo>
                    <a:pt x="5651500" y="27050"/>
                  </a:lnTo>
                </a:path>
              </a:pathLst>
            </a:custGeom>
            <a:ln w="3810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791712"/>
              <a:ext cx="5407152" cy="12344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938" y="3830701"/>
              <a:ext cx="5356860" cy="0"/>
            </a:xfrm>
            <a:custGeom>
              <a:avLst/>
              <a:gdLst/>
              <a:ahLst/>
              <a:cxnLst/>
              <a:rect l="l" t="t" r="r" b="b"/>
              <a:pathLst>
                <a:path w="5356860">
                  <a:moveTo>
                    <a:pt x="0" y="0"/>
                  </a:moveTo>
                  <a:lnTo>
                    <a:pt x="5356287" y="0"/>
                  </a:lnTo>
                </a:path>
              </a:pathLst>
            </a:custGeom>
            <a:ln w="3810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679" y="2156459"/>
              <a:ext cx="2045208" cy="15316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36775" y="2313050"/>
              <a:ext cx="3375025" cy="151765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35326" y="561974"/>
              <a:ext cx="2484374" cy="1522476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742178" y="639013"/>
            <a:ext cx="3361690" cy="3750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0000FF"/>
                </a:solidFill>
                <a:latin typeface="Times New Roman"/>
                <a:cs typeface="Times New Roman"/>
              </a:rPr>
              <a:t>Отдохнуло</a:t>
            </a:r>
            <a:r>
              <a:rPr sz="2400" b="1" spc="-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на</a:t>
            </a:r>
            <a:r>
              <a:rPr sz="2400" b="1" spc="-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базах</a:t>
            </a:r>
            <a:r>
              <a:rPr sz="2400" b="1" spc="-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srgbClr val="0000FF"/>
                </a:solidFill>
                <a:latin typeface="Times New Roman"/>
                <a:cs typeface="Times New Roman"/>
              </a:rPr>
              <a:t>ТГУ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sz="2400" b="1" spc="-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45" dirty="0">
                <a:solidFill>
                  <a:srgbClr val="0000FF"/>
                </a:solidFill>
                <a:latin typeface="Times New Roman"/>
                <a:cs typeface="Times New Roman"/>
              </a:rPr>
              <a:t>летний</a:t>
            </a:r>
            <a:r>
              <a:rPr sz="2400" b="1" spc="-1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сезон:</a:t>
            </a:r>
            <a:endParaRPr sz="2400">
              <a:latin typeface="Times New Roman"/>
              <a:cs typeface="Times New Roman"/>
            </a:endParaRPr>
          </a:p>
          <a:p>
            <a:pPr marL="12700" marR="133350">
              <a:lnSpc>
                <a:spcPct val="100000"/>
              </a:lnSpc>
              <a:spcBef>
                <a:spcPts val="50"/>
              </a:spcBef>
            </a:pP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База</a:t>
            </a:r>
            <a:r>
              <a:rPr sz="1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«Колодезный»</a:t>
            </a:r>
            <a:r>
              <a:rPr sz="1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(Хакасия)</a:t>
            </a:r>
            <a:r>
              <a:rPr sz="1800" spc="-10" dirty="0">
                <a:latin typeface="Times New Roman"/>
                <a:cs typeface="Times New Roman"/>
              </a:rPr>
              <a:t>: </a:t>
            </a:r>
            <a:r>
              <a:rPr sz="1800" dirty="0">
                <a:latin typeface="Times New Roman"/>
                <a:cs typeface="Times New Roman"/>
              </a:rPr>
              <a:t>июнь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90" dirty="0">
                <a:latin typeface="Times New Roman"/>
                <a:cs typeface="Times New Roman"/>
              </a:rPr>
              <a:t>август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b="1" spc="-40" dirty="0">
                <a:solidFill>
                  <a:srgbClr val="0000FF"/>
                </a:solidFill>
                <a:latin typeface="Times New Roman"/>
                <a:cs typeface="Times New Roman"/>
              </a:rPr>
              <a:t>386</a:t>
            </a:r>
            <a:r>
              <a:rPr sz="18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spc="-40" dirty="0">
                <a:latin typeface="Times New Roman"/>
                <a:cs typeface="Times New Roman"/>
              </a:rPr>
              <a:t>человек,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из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них </a:t>
            </a:r>
            <a:r>
              <a:rPr sz="1800" spc="-10" dirty="0">
                <a:latin typeface="Times New Roman"/>
                <a:cs typeface="Times New Roman"/>
              </a:rPr>
              <a:t>46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дет.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-114" dirty="0">
                <a:solidFill>
                  <a:srgbClr val="FF0000"/>
                </a:solidFill>
                <a:latin typeface="Times New Roman"/>
                <a:cs typeface="Times New Roman"/>
              </a:rPr>
              <a:t>ЛОЛ</a:t>
            </a:r>
            <a:r>
              <a:rPr sz="18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СФТИ</a:t>
            </a:r>
            <a:r>
              <a:rPr sz="1800" spc="-10" dirty="0">
                <a:latin typeface="Times New Roman"/>
                <a:cs typeface="Times New Roman"/>
              </a:rPr>
              <a:t>:</a:t>
            </a:r>
            <a:endParaRPr sz="1800">
              <a:latin typeface="Times New Roman"/>
              <a:cs typeface="Times New Roman"/>
            </a:endParaRPr>
          </a:p>
          <a:p>
            <a:pPr marL="12700" marR="377825" algn="just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1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сезон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70" dirty="0">
                <a:latin typeface="Times New Roman"/>
                <a:cs typeface="Times New Roman"/>
              </a:rPr>
              <a:t>–</a:t>
            </a:r>
            <a:r>
              <a:rPr sz="1800" b="1" spc="-70" dirty="0">
                <a:solidFill>
                  <a:srgbClr val="0000FF"/>
                </a:solidFill>
                <a:latin typeface="Times New Roman"/>
                <a:cs typeface="Times New Roman"/>
              </a:rPr>
              <a:t>160</a:t>
            </a:r>
            <a:r>
              <a:rPr sz="1800" b="1" spc="-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spc="-40" dirty="0">
                <a:latin typeface="Times New Roman"/>
                <a:cs typeface="Times New Roman"/>
              </a:rPr>
              <a:t>человек,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из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них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80 </a:t>
            </a:r>
            <a:r>
              <a:rPr sz="1800" dirty="0">
                <a:latin typeface="Times New Roman"/>
                <a:cs typeface="Times New Roman"/>
              </a:rPr>
              <a:t>дет.,</a:t>
            </a:r>
            <a:r>
              <a:rPr sz="1800" spc="25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2й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сезон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b="1" spc="-110" dirty="0">
                <a:solidFill>
                  <a:srgbClr val="0000FF"/>
                </a:solidFill>
                <a:latin typeface="Times New Roman"/>
                <a:cs typeface="Times New Roman"/>
              </a:rPr>
              <a:t>120</a:t>
            </a:r>
            <a:r>
              <a:rPr sz="18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spc="-40" dirty="0">
                <a:latin typeface="Times New Roman"/>
                <a:cs typeface="Times New Roman"/>
              </a:rPr>
              <a:t>человек,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из </a:t>
            </a:r>
            <a:r>
              <a:rPr sz="1800" dirty="0">
                <a:latin typeface="Times New Roman"/>
                <a:cs typeface="Times New Roman"/>
              </a:rPr>
              <a:t>них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50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дети.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1910"/>
              </a:lnSpc>
              <a:spcBef>
                <a:spcPts val="25"/>
              </a:spcBef>
            </a:pPr>
            <a:r>
              <a:rPr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УНП</a:t>
            </a:r>
            <a:r>
              <a:rPr sz="1600" b="1" spc="1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«Киреевское»:</a:t>
            </a:r>
            <a:endParaRPr sz="1600">
              <a:latin typeface="Times New Roman"/>
              <a:cs typeface="Times New Roman"/>
            </a:endParaRPr>
          </a:p>
          <a:p>
            <a:pPr marL="12700" marR="121285">
              <a:lnSpc>
                <a:spcPts val="2160"/>
              </a:lnSpc>
              <a:spcBef>
                <a:spcPts val="60"/>
              </a:spcBef>
            </a:pPr>
            <a:r>
              <a:rPr sz="1800" dirty="0">
                <a:latin typeface="Times New Roman"/>
                <a:cs typeface="Times New Roman"/>
              </a:rPr>
              <a:t>1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сезон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b="1" spc="-110" dirty="0">
                <a:solidFill>
                  <a:srgbClr val="0000FF"/>
                </a:solidFill>
                <a:latin typeface="Times New Roman"/>
                <a:cs typeface="Times New Roman"/>
              </a:rPr>
              <a:t>213</a:t>
            </a:r>
            <a:r>
              <a:rPr sz="18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spc="-40" dirty="0">
                <a:latin typeface="Times New Roman"/>
                <a:cs typeface="Times New Roman"/>
              </a:rPr>
              <a:t>человек,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из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них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41 </a:t>
            </a:r>
            <a:r>
              <a:rPr sz="1800" spc="-20" dirty="0">
                <a:latin typeface="Times New Roman"/>
                <a:cs typeface="Times New Roman"/>
              </a:rPr>
              <a:t>реб.,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сезон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b="1" spc="-110" dirty="0">
                <a:solidFill>
                  <a:srgbClr val="0000FF"/>
                </a:solidFill>
                <a:latin typeface="Times New Roman"/>
                <a:cs typeface="Times New Roman"/>
              </a:rPr>
              <a:t>147</a:t>
            </a: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spc="-40" dirty="0">
                <a:latin typeface="Times New Roman"/>
                <a:cs typeface="Times New Roman"/>
              </a:rPr>
              <a:t>человек,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из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них </a:t>
            </a:r>
            <a:r>
              <a:rPr sz="1800" spc="-10" dirty="0">
                <a:latin typeface="Times New Roman"/>
                <a:cs typeface="Times New Roman"/>
              </a:rPr>
              <a:t>32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реб.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918</Words>
  <Application>Microsoft Office PowerPoint</Application>
  <PresentationFormat>Экран (16:9)</PresentationFormat>
  <Paragraphs>247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Презентация PowerPoint</vt:lpstr>
      <vt:lpstr>&gt;80%</vt:lpstr>
      <vt:lpstr>Выполнение Коллективного договора 2021-2023</vt:lpstr>
      <vt:lpstr>С МИНИСТЕРСТВОМ В ПРЯМОМ ДИАЛОГЕ</vt:lpstr>
      <vt:lpstr>Презентация PowerPoint</vt:lpstr>
      <vt:lpstr>Презентация PowerPoint</vt:lpstr>
      <vt:lpstr>«Качество жизни и социальные гарантии»</vt:lpstr>
      <vt:lpstr>Презентация PowerPoint</vt:lpstr>
      <vt:lpstr>Оздоровительный отдых (базы отдыха ТГУ)</vt:lpstr>
      <vt:lpstr>Презентация PowerPoint</vt:lpstr>
      <vt:lpstr>Комиссия общественного контроля Председатель –</vt:lpstr>
      <vt:lpstr>Презентация PowerPoint</vt:lpstr>
      <vt:lpstr>Презентация PowerPoint</vt:lpstr>
      <vt:lpstr>Презентация PowerPoint</vt:lpstr>
      <vt:lpstr>Комиссия по культурно- массовой работе - </vt:lpstr>
      <vt:lpstr>Презентация PowerPoint</vt:lpstr>
      <vt:lpstr>Презентация PowerPoint</vt:lpstr>
      <vt:lpstr>Презентация PowerPoint</vt:lpstr>
      <vt:lpstr>Процент респондентов, оценивших деятельность подразделения на 3 балла</vt:lpstr>
      <vt:lpstr>Процент респондентов, оценивших деятельность подразделения на 2 и 1 балл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Demkin</dc:creator>
  <cp:lastModifiedBy>Гулакова Лилия Робертовна</cp:lastModifiedBy>
  <cp:revision>2</cp:revision>
  <dcterms:created xsi:type="dcterms:W3CDTF">2024-01-16T13:40:57Z</dcterms:created>
  <dcterms:modified xsi:type="dcterms:W3CDTF">2024-01-16T15:01:57Z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2024-01-16T00:00:00Z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2024-01-16T00:00:00Z</vt:filetime>
  </property>
  <property fmtid="{D5CDD505-2E9C-101B-9397-08002B2CF9AE}" pid="5" name="Producer">
    <vt:lpwstr>Microsoft® PowerPoint® 2010</vt:lpwstr>
  </property>
</Properties>
</file>